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tags/tag45.xml" ContentType="application/vnd.openxmlformats-officedocument.presentationml.tags+xml"/>
  <Override PartName="/ppt/notesSlides/notesSlide46.xml" ContentType="application/vnd.openxmlformats-officedocument.presentationml.notesSlide+xml"/>
  <Override PartName="/ppt/tags/tag46.xml" ContentType="application/vnd.openxmlformats-officedocument.presentationml.tags+xml"/>
  <Override PartName="/ppt/notesSlides/notesSlide47.xml" ContentType="application/vnd.openxmlformats-officedocument.presentationml.notesSlide+xml"/>
  <Override PartName="/ppt/tags/tag47.xml" ContentType="application/vnd.openxmlformats-officedocument.presentationml.tags+xml"/>
  <Override PartName="/ppt/notesSlides/notesSlide48.xml" ContentType="application/vnd.openxmlformats-officedocument.presentationml.notesSlide+xml"/>
  <Override PartName="/ppt/tags/tag48.xml" ContentType="application/vnd.openxmlformats-officedocument.presentationml.tags+xml"/>
  <Override PartName="/ppt/notesSlides/notesSlide49.xml" ContentType="application/vnd.openxmlformats-officedocument.presentationml.notesSlide+xml"/>
  <Override PartName="/ppt/tags/tag49.xml" ContentType="application/vnd.openxmlformats-officedocument.presentationml.tags+xml"/>
  <Override PartName="/ppt/notesSlides/notesSlide50.xml" ContentType="application/vnd.openxmlformats-officedocument.presentationml.notesSlide+xml"/>
  <Override PartName="/ppt/tags/tag50.xml" ContentType="application/vnd.openxmlformats-officedocument.presentationml.tags+xml"/>
  <Override PartName="/ppt/notesSlides/notesSlide51.xml" ContentType="application/vnd.openxmlformats-officedocument.presentationml.notesSlide+xml"/>
  <Override PartName="/ppt/tags/tag51.xml" ContentType="application/vnd.openxmlformats-officedocument.presentationml.tags+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53.xml" ContentType="application/vnd.openxmlformats-officedocument.presentationml.notesSlide+xml"/>
  <Override PartName="/ppt/tags/tag53.xml" ContentType="application/vnd.openxmlformats-officedocument.presentationml.tags+xml"/>
  <Override PartName="/ppt/notesSlides/notesSlide54.xml" ContentType="application/vnd.openxmlformats-officedocument.presentationml.notesSlide+xml"/>
  <Override PartName="/ppt/tags/tag54.xml" ContentType="application/vnd.openxmlformats-officedocument.presentationml.tags+xml"/>
  <Override PartName="/ppt/notesSlides/notesSlide55.xml" ContentType="application/vnd.openxmlformats-officedocument.presentationml.notesSlide+xml"/>
  <Override PartName="/ppt/tags/tag55.xml" ContentType="application/vnd.openxmlformats-officedocument.presentationml.tags+xml"/>
  <Override PartName="/ppt/notesSlides/notesSlide56.xml" ContentType="application/vnd.openxmlformats-officedocument.presentationml.notesSlide+xml"/>
  <Override PartName="/ppt/tags/tag56.xml" ContentType="application/vnd.openxmlformats-officedocument.presentationml.tags+xml"/>
  <Override PartName="/ppt/notesSlides/notesSlide57.xml" ContentType="application/vnd.openxmlformats-officedocument.presentationml.notesSlide+xml"/>
  <Override PartName="/ppt/tags/tag57.xml" ContentType="application/vnd.openxmlformats-officedocument.presentationml.tags+xml"/>
  <Override PartName="/ppt/notesSlides/notesSlide58.xml" ContentType="application/vnd.openxmlformats-officedocument.presentationml.notesSlide+xml"/>
  <Override PartName="/ppt/tags/tag58.xml" ContentType="application/vnd.openxmlformats-officedocument.presentationml.tags+xml"/>
  <Override PartName="/ppt/notesSlides/notesSlide59.xml" ContentType="application/vnd.openxmlformats-officedocument.presentationml.notesSlide+xml"/>
  <Override PartName="/ppt/tags/tag5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60.xml" ContentType="application/vnd.openxmlformats-officedocument.presentationml.tags+xml"/>
  <Override PartName="/ppt/notesSlides/notesSlide62.xml" ContentType="application/vnd.openxmlformats-officedocument.presentationml.notesSlide+xml"/>
  <Override PartName="/ppt/tags/tag61.xml" ContentType="application/vnd.openxmlformats-officedocument.presentationml.tags+xml"/>
  <Override PartName="/ppt/notesSlides/notesSlide63.xml" ContentType="application/vnd.openxmlformats-officedocument.presentationml.notesSlide+xml"/>
  <Override PartName="/ppt/tags/tag62.xml" ContentType="application/vnd.openxmlformats-officedocument.presentationml.tags+xml"/>
  <Override PartName="/ppt/notesSlides/notesSlide64.xml" ContentType="application/vnd.openxmlformats-officedocument.presentationml.notesSlide+xml"/>
  <Override PartName="/ppt/tags/tag63.xml" ContentType="application/vnd.openxmlformats-officedocument.presentationml.tags+xml"/>
  <Override PartName="/ppt/notesSlides/notesSlide65.xml" ContentType="application/vnd.openxmlformats-officedocument.presentationml.notesSlide+xml"/>
  <Override PartName="/ppt/tags/tag64.xml" ContentType="application/vnd.openxmlformats-officedocument.presentationml.tags+xml"/>
  <Override PartName="/ppt/notesSlides/notesSlide66.xml" ContentType="application/vnd.openxmlformats-officedocument.presentationml.notesSlide+xml"/>
  <Override PartName="/ppt/tags/tag65.xml" ContentType="application/vnd.openxmlformats-officedocument.presentationml.tags+xml"/>
  <Override PartName="/ppt/notesSlides/notesSlide67.xml" ContentType="application/vnd.openxmlformats-officedocument.presentationml.notesSlide+xml"/>
  <Override PartName="/ppt/tags/tag66.xml" ContentType="application/vnd.openxmlformats-officedocument.presentationml.tags+xml"/>
  <Override PartName="/ppt/notesSlides/notesSlide68.xml" ContentType="application/vnd.openxmlformats-officedocument.presentationml.notesSlide+xml"/>
  <Override PartName="/ppt/tags/tag67.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tags/tag72.xml" ContentType="application/vnd.openxmlformats-officedocument.presentationml.tags+xml"/>
  <Override PartName="/ppt/notesSlides/notesSlide75.xml" ContentType="application/vnd.openxmlformats-officedocument.presentationml.notesSlide+xml"/>
  <Override PartName="/ppt/tags/tag73.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4.xml" ContentType="application/vnd.openxmlformats-officedocument.presentationml.tags+xml"/>
  <Override PartName="/ppt/notesSlides/notesSlide78.xml" ContentType="application/vnd.openxmlformats-officedocument.presentationml.notesSlide+xml"/>
  <Override PartName="/ppt/tags/tag75.xml" ContentType="application/vnd.openxmlformats-officedocument.presentationml.tags+xml"/>
  <Override PartName="/ppt/notesSlides/notesSlide79.xml" ContentType="application/vnd.openxmlformats-officedocument.presentationml.notesSlide+xml"/>
  <Override PartName="/ppt/tags/tag76.xml" ContentType="application/vnd.openxmlformats-officedocument.presentationml.tags+xml"/>
  <Override PartName="/ppt/notesSlides/notesSlide80.xml" ContentType="application/vnd.openxmlformats-officedocument.presentationml.notesSlide+xml"/>
  <Override PartName="/ppt/tags/tag77.xml" ContentType="application/vnd.openxmlformats-officedocument.presentationml.tags+xml"/>
  <Override PartName="/ppt/notesSlides/notesSlide81.xml" ContentType="application/vnd.openxmlformats-officedocument.presentationml.notesSlide+xml"/>
  <Override PartName="/ppt/tags/tag78.xml" ContentType="application/vnd.openxmlformats-officedocument.presentationml.tags+xml"/>
  <Override PartName="/ppt/notesSlides/notesSlide82.xml" ContentType="application/vnd.openxmlformats-officedocument.presentationml.notesSlide+xml"/>
  <Override PartName="/ppt/tags/tag79.xml" ContentType="application/vnd.openxmlformats-officedocument.presentationml.tags+xml"/>
  <Override PartName="/ppt/notesSlides/notesSlide83.xml" ContentType="application/vnd.openxmlformats-officedocument.presentationml.notesSlide+xml"/>
  <Override PartName="/ppt/tags/tag80.xml" ContentType="application/vnd.openxmlformats-officedocument.presentationml.tags+xml"/>
  <Override PartName="/ppt/notesSlides/notesSlide84.xml" ContentType="application/vnd.openxmlformats-officedocument.presentationml.notesSlide+xml"/>
  <Override PartName="/ppt/tags/tag81.xml" ContentType="application/vnd.openxmlformats-officedocument.presentationml.tags+xml"/>
  <Override PartName="/ppt/notesSlides/notesSlide85.xml" ContentType="application/vnd.openxmlformats-officedocument.presentationml.notesSlide+xml"/>
  <Override PartName="/ppt/tags/tag82.xml" ContentType="application/vnd.openxmlformats-officedocument.presentationml.tags+xml"/>
  <Override PartName="/ppt/notesSlides/notesSlide86.xml" ContentType="application/vnd.openxmlformats-officedocument.presentationml.notesSlide+xml"/>
  <Override PartName="/ppt/tags/tag83.xml" ContentType="application/vnd.openxmlformats-officedocument.presentationml.tags+xml"/>
  <Override PartName="/ppt/notesSlides/notesSlide87.xml" ContentType="application/vnd.openxmlformats-officedocument.presentationml.notesSlide+xml"/>
  <Override PartName="/ppt/tags/tag84.xml" ContentType="application/vnd.openxmlformats-officedocument.presentationml.tags+xml"/>
  <Override PartName="/ppt/notesSlides/notesSlide88.xml" ContentType="application/vnd.openxmlformats-officedocument.presentationml.notesSlide+xml"/>
  <Override PartName="/ppt/tags/tag85.xml" ContentType="application/vnd.openxmlformats-officedocument.presentationml.tags+xml"/>
  <Override PartName="/ppt/notesSlides/notesSlide89.xml" ContentType="application/vnd.openxmlformats-officedocument.presentationml.notesSlide+xml"/>
  <Override PartName="/ppt/tags/tag86.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87.xml" ContentType="application/vnd.openxmlformats-officedocument.presentationml.tags+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3"/>
  </p:sldMasterIdLst>
  <p:notesMasterIdLst>
    <p:notesMasterId r:id="rId98"/>
  </p:notesMasterIdLst>
  <p:sldIdLst>
    <p:sldId id="378" r:id="rId4"/>
    <p:sldId id="748" r:id="rId5"/>
    <p:sldId id="471" r:id="rId6"/>
    <p:sldId id="668" r:id="rId7"/>
    <p:sldId id="697" r:id="rId8"/>
    <p:sldId id="745" r:id="rId9"/>
    <p:sldId id="599" r:id="rId10"/>
    <p:sldId id="708" r:id="rId11"/>
    <p:sldId id="716" r:id="rId12"/>
    <p:sldId id="456" r:id="rId13"/>
    <p:sldId id="670" r:id="rId14"/>
    <p:sldId id="466" r:id="rId15"/>
    <p:sldId id="701" r:id="rId16"/>
    <p:sldId id="672" r:id="rId17"/>
    <p:sldId id="470" r:id="rId18"/>
    <p:sldId id="469" r:id="rId19"/>
    <p:sldId id="486" r:id="rId20"/>
    <p:sldId id="673" r:id="rId21"/>
    <p:sldId id="468" r:id="rId22"/>
    <p:sldId id="465" r:id="rId23"/>
    <p:sldId id="493" r:id="rId24"/>
    <p:sldId id="729" r:id="rId25"/>
    <p:sldId id="494" r:id="rId26"/>
    <p:sldId id="706" r:id="rId27"/>
    <p:sldId id="702" r:id="rId28"/>
    <p:sldId id="710" r:id="rId29"/>
    <p:sldId id="705" r:id="rId30"/>
    <p:sldId id="459" r:id="rId31"/>
    <p:sldId id="703" r:id="rId32"/>
    <p:sldId id="495" r:id="rId33"/>
    <p:sldId id="496" r:id="rId34"/>
    <p:sldId id="709" r:id="rId35"/>
    <p:sldId id="675" r:id="rId36"/>
    <p:sldId id="718" r:id="rId37"/>
    <p:sldId id="704" r:id="rId38"/>
    <p:sldId id="713" r:id="rId39"/>
    <p:sldId id="734" r:id="rId40"/>
    <p:sldId id="737" r:id="rId41"/>
    <p:sldId id="738" r:id="rId42"/>
    <p:sldId id="474" r:id="rId43"/>
    <p:sldId id="475" r:id="rId44"/>
    <p:sldId id="731" r:id="rId45"/>
    <p:sldId id="732" r:id="rId46"/>
    <p:sldId id="478" r:id="rId47"/>
    <p:sldId id="477" r:id="rId48"/>
    <p:sldId id="476" r:id="rId49"/>
    <p:sldId id="479" r:id="rId50"/>
    <p:sldId id="714" r:id="rId51"/>
    <p:sldId id="481" r:id="rId52"/>
    <p:sldId id="482" r:id="rId53"/>
    <p:sldId id="483" r:id="rId54"/>
    <p:sldId id="484" r:id="rId55"/>
    <p:sldId id="485" r:id="rId56"/>
    <p:sldId id="488" r:id="rId57"/>
    <p:sldId id="743" r:id="rId58"/>
    <p:sldId id="744" r:id="rId59"/>
    <p:sldId id="487" r:id="rId60"/>
    <p:sldId id="490" r:id="rId61"/>
    <p:sldId id="739" r:id="rId62"/>
    <p:sldId id="740" r:id="rId63"/>
    <p:sldId id="741" r:id="rId64"/>
    <p:sldId id="724" r:id="rId65"/>
    <p:sldId id="676" r:id="rId66"/>
    <p:sldId id="733" r:id="rId67"/>
    <p:sldId id="464" r:id="rId68"/>
    <p:sldId id="492" r:id="rId69"/>
    <p:sldId id="707" r:id="rId70"/>
    <p:sldId id="460" r:id="rId71"/>
    <p:sldId id="677" r:id="rId72"/>
    <p:sldId id="463" r:id="rId73"/>
    <p:sldId id="725" r:id="rId74"/>
    <p:sldId id="711" r:id="rId75"/>
    <p:sldId id="719" r:id="rId76"/>
    <p:sldId id="720" r:id="rId77"/>
    <p:sldId id="721" r:id="rId78"/>
    <p:sldId id="723" r:id="rId79"/>
    <p:sldId id="722" r:id="rId80"/>
    <p:sldId id="726" r:id="rId81"/>
    <p:sldId id="746" r:id="rId82"/>
    <p:sldId id="461" r:id="rId83"/>
    <p:sldId id="678" r:id="rId84"/>
    <p:sldId id="679" r:id="rId85"/>
    <p:sldId id="747" r:id="rId86"/>
    <p:sldId id="682" r:id="rId87"/>
    <p:sldId id="688" r:id="rId88"/>
    <p:sldId id="683" r:id="rId89"/>
    <p:sldId id="687" r:id="rId90"/>
    <p:sldId id="684" r:id="rId91"/>
    <p:sldId id="685" r:id="rId92"/>
    <p:sldId id="689" r:id="rId93"/>
    <p:sldId id="680" r:id="rId94"/>
    <p:sldId id="681" r:id="rId95"/>
    <p:sldId id="730" r:id="rId96"/>
    <p:sldId id="693" r:id="rId97"/>
  </p:sldIdLst>
  <p:sldSz cx="12192000" cy="6858000"/>
  <p:notesSz cx="6865938" cy="9998075"/>
  <p:custDataLst>
    <p:tags r:id="rId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ard Hayes" initials="BLH" lastIdx="1" clrIdx="0">
    <p:extLst>
      <p:ext uri="{19B8F6BF-5375-455C-9EA6-DF929625EA0E}">
        <p15:presenceInfo xmlns:p15="http://schemas.microsoft.com/office/powerpoint/2012/main" userId="Bernard Hay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7B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91" autoAdjust="0"/>
  </p:normalViewPr>
  <p:slideViewPr>
    <p:cSldViewPr snapToGrid="0">
      <p:cViewPr varScale="1">
        <p:scale>
          <a:sx n="78" d="100"/>
          <a:sy n="78" d="100"/>
        </p:scale>
        <p:origin x="878" y="58"/>
      </p:cViewPr>
      <p:guideLst/>
    </p:cSldViewPr>
  </p:slideViewPr>
  <p:notesTextViewPr>
    <p:cViewPr>
      <p:scale>
        <a:sx n="1" d="1"/>
        <a:sy n="1" d="1"/>
      </p:scale>
      <p:origin x="0" y="0"/>
    </p:cViewPr>
  </p:notesTextViewPr>
  <p:sorterViewPr>
    <p:cViewPr>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gs" Target="tags/tag1.xml"/><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5240" cy="501640"/>
          </a:xfrm>
          <a:prstGeom prst="rect">
            <a:avLst/>
          </a:prstGeom>
        </p:spPr>
        <p:txBody>
          <a:bodyPr vert="horz" lIns="96359" tIns="48180" rIns="96359" bIns="48180" rtlCol="0"/>
          <a:lstStyle>
            <a:lvl1pPr algn="l">
              <a:defRPr sz="1300"/>
            </a:lvl1pPr>
          </a:lstStyle>
          <a:p>
            <a:endParaRPr lang="en-AU" dirty="0"/>
          </a:p>
        </p:txBody>
      </p:sp>
      <p:sp>
        <p:nvSpPr>
          <p:cNvPr id="3" name="Date Placeholder 2"/>
          <p:cNvSpPr>
            <a:spLocks noGrp="1"/>
          </p:cNvSpPr>
          <p:nvPr>
            <p:ph type="dt" idx="1"/>
          </p:nvPr>
        </p:nvSpPr>
        <p:spPr>
          <a:xfrm>
            <a:off x="3889109" y="0"/>
            <a:ext cx="2975240" cy="501640"/>
          </a:xfrm>
          <a:prstGeom prst="rect">
            <a:avLst/>
          </a:prstGeom>
        </p:spPr>
        <p:txBody>
          <a:bodyPr vert="horz" lIns="96359" tIns="48180" rIns="96359" bIns="48180" rtlCol="0"/>
          <a:lstStyle>
            <a:lvl1pPr algn="r">
              <a:defRPr sz="1300"/>
            </a:lvl1pPr>
          </a:lstStyle>
          <a:p>
            <a:fld id="{029B0C76-361D-4BB4-B7C4-FA32154D6E39}" type="datetimeFigureOut">
              <a:rPr lang="en-AU" smtClean="0"/>
              <a:t>27/10/2022</a:t>
            </a:fld>
            <a:endParaRPr lang="en-AU" dirty="0"/>
          </a:p>
        </p:txBody>
      </p:sp>
      <p:sp>
        <p:nvSpPr>
          <p:cNvPr id="4" name="Slide Image Placeholder 3"/>
          <p:cNvSpPr>
            <a:spLocks noGrp="1" noRot="1" noChangeAspect="1"/>
          </p:cNvSpPr>
          <p:nvPr>
            <p:ph type="sldImg" idx="2"/>
          </p:nvPr>
        </p:nvSpPr>
        <p:spPr>
          <a:xfrm>
            <a:off x="434975" y="1249363"/>
            <a:ext cx="5997575" cy="3375025"/>
          </a:xfrm>
          <a:prstGeom prst="rect">
            <a:avLst/>
          </a:prstGeom>
          <a:noFill/>
          <a:ln w="12700">
            <a:solidFill>
              <a:prstClr val="black"/>
            </a:solidFill>
          </a:ln>
        </p:spPr>
        <p:txBody>
          <a:bodyPr vert="horz" lIns="96359" tIns="48180" rIns="96359" bIns="48180" rtlCol="0" anchor="ctr"/>
          <a:lstStyle/>
          <a:p>
            <a:endParaRPr lang="en-AU" dirty="0"/>
          </a:p>
        </p:txBody>
      </p:sp>
      <p:sp>
        <p:nvSpPr>
          <p:cNvPr id="5" name="Notes Placeholder 4"/>
          <p:cNvSpPr>
            <a:spLocks noGrp="1"/>
          </p:cNvSpPr>
          <p:nvPr>
            <p:ph type="body" sz="quarter" idx="3"/>
          </p:nvPr>
        </p:nvSpPr>
        <p:spPr>
          <a:xfrm>
            <a:off x="686594" y="4811574"/>
            <a:ext cx="5492750" cy="3936742"/>
          </a:xfrm>
          <a:prstGeom prst="rect">
            <a:avLst/>
          </a:prstGeom>
        </p:spPr>
        <p:txBody>
          <a:bodyPr vert="horz" lIns="96359" tIns="48180" rIns="96359" bIns="481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96437"/>
            <a:ext cx="2975240" cy="501639"/>
          </a:xfrm>
          <a:prstGeom prst="rect">
            <a:avLst/>
          </a:prstGeom>
        </p:spPr>
        <p:txBody>
          <a:bodyPr vert="horz" lIns="96359" tIns="48180" rIns="96359" bIns="48180" rtlCol="0" anchor="b"/>
          <a:lstStyle>
            <a:lvl1pPr algn="l">
              <a:defRPr sz="1300"/>
            </a:lvl1pPr>
          </a:lstStyle>
          <a:p>
            <a:endParaRPr lang="en-AU" dirty="0"/>
          </a:p>
        </p:txBody>
      </p:sp>
      <p:sp>
        <p:nvSpPr>
          <p:cNvPr id="7" name="Slide Number Placeholder 6"/>
          <p:cNvSpPr>
            <a:spLocks noGrp="1"/>
          </p:cNvSpPr>
          <p:nvPr>
            <p:ph type="sldNum" sz="quarter" idx="5"/>
          </p:nvPr>
        </p:nvSpPr>
        <p:spPr>
          <a:xfrm>
            <a:off x="3889109" y="9496437"/>
            <a:ext cx="2975240" cy="501639"/>
          </a:xfrm>
          <a:prstGeom prst="rect">
            <a:avLst/>
          </a:prstGeom>
        </p:spPr>
        <p:txBody>
          <a:bodyPr vert="horz" lIns="96359" tIns="48180" rIns="96359" bIns="48180" rtlCol="0" anchor="b"/>
          <a:lstStyle>
            <a:lvl1pPr algn="r">
              <a:defRPr sz="1300"/>
            </a:lvl1pPr>
          </a:lstStyle>
          <a:p>
            <a:fld id="{6BB9147A-9A76-4A1C-8473-C8E55939BF20}" type="slidenum">
              <a:rPr lang="en-AU" smtClean="0"/>
              <a:t>‹#›</a:t>
            </a:fld>
            <a:endParaRPr lang="en-AU" dirty="0"/>
          </a:p>
        </p:txBody>
      </p:sp>
    </p:spTree>
    <p:extLst>
      <p:ext uri="{BB962C8B-B14F-4D97-AF65-F5344CB8AC3E}">
        <p14:creationId xmlns:p14="http://schemas.microsoft.com/office/powerpoint/2010/main" val="205653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366583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11</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32192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12</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080651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598687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576160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358681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802293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15771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18</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67575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19</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637403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20</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82301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986470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21</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4173109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22</a:t>
            </a:fld>
            <a:endParaRPr lang="en-US" dirty="0"/>
          </a:p>
        </p:txBody>
      </p:sp>
    </p:spTree>
    <p:extLst>
      <p:ext uri="{BB962C8B-B14F-4D97-AF65-F5344CB8AC3E}">
        <p14:creationId xmlns:p14="http://schemas.microsoft.com/office/powerpoint/2010/main" val="32381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076927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200006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50282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186007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4067372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28</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795216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29</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231381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30</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111834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934376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31</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96180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32</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739559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33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73280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34</a:t>
            </a:fld>
            <a:endParaRPr lang="en-US" dirty="0"/>
          </a:p>
        </p:txBody>
      </p:sp>
    </p:spTree>
    <p:extLst>
      <p:ext uri="{BB962C8B-B14F-4D97-AF65-F5344CB8AC3E}">
        <p14:creationId xmlns:p14="http://schemas.microsoft.com/office/powerpoint/2010/main" val="1445677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35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121878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36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684047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37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375825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38</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4231967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39</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726310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40</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880305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843304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41</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104993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42</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723729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3822550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801379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97666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495633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338760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48</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587073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49</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772885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50</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340152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40191633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51</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745625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52</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930561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53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650552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54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354262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55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884706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56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171459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57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650921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D23D58-D6CF-40C5-BCED-EBCD1C9F0AD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6470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59</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691441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60</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21143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680956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61</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6071054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62</a:t>
            </a:fld>
            <a:endParaRPr lang="en-US" dirty="0"/>
          </a:p>
        </p:txBody>
      </p:sp>
    </p:spTree>
    <p:extLst>
      <p:ext uri="{BB962C8B-B14F-4D97-AF65-F5344CB8AC3E}">
        <p14:creationId xmlns:p14="http://schemas.microsoft.com/office/powerpoint/2010/main" val="25992323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63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716951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64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6402914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65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8967570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66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416965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67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5149097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68</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5852171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69</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9293866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70</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858233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963023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71</a:t>
            </a:fld>
            <a:endParaRPr lang="en-US" dirty="0"/>
          </a:p>
        </p:txBody>
      </p:sp>
    </p:spTree>
    <p:extLst>
      <p:ext uri="{BB962C8B-B14F-4D97-AF65-F5344CB8AC3E}">
        <p14:creationId xmlns:p14="http://schemas.microsoft.com/office/powerpoint/2010/main" val="9351783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72</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522990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73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96689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74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6196537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75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8956777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76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42021210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77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1311310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78</a:t>
            </a:fld>
            <a:endParaRPr lang="en-US" dirty="0"/>
          </a:p>
        </p:txBody>
      </p:sp>
    </p:spTree>
    <p:extLst>
      <p:ext uri="{BB962C8B-B14F-4D97-AF65-F5344CB8AC3E}">
        <p14:creationId xmlns:p14="http://schemas.microsoft.com/office/powerpoint/2010/main" val="35796904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80</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9864705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81</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98647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9</a:t>
            </a:fld>
            <a:endParaRPr lang="en-US" dirty="0"/>
          </a:p>
        </p:txBody>
      </p:sp>
    </p:spTree>
    <p:extLst>
      <p:ext uri="{BB962C8B-B14F-4D97-AF65-F5344CB8AC3E}">
        <p14:creationId xmlns:p14="http://schemas.microsoft.com/office/powerpoint/2010/main" val="39300296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82</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726772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83</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187035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25648209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85</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8847476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86</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6910351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87</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5435004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88</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6921659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89</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5761608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90</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837823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91</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64831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10</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3986470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92</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14497541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93</a:t>
            </a:fld>
            <a:endParaRPr lang="en-US" dirty="0"/>
          </a:p>
        </p:txBody>
      </p:sp>
    </p:spTree>
    <p:extLst>
      <p:ext uri="{BB962C8B-B14F-4D97-AF65-F5344CB8AC3E}">
        <p14:creationId xmlns:p14="http://schemas.microsoft.com/office/powerpoint/2010/main" val="29643721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noProof="0" dirty="0"/>
          </a:p>
        </p:txBody>
      </p:sp>
      <p:sp>
        <p:nvSpPr>
          <p:cNvPr id="4" name="Slide Number Placeholder 3"/>
          <p:cNvSpPr>
            <a:spLocks noGrp="1"/>
          </p:cNvSpPr>
          <p:nvPr>
            <p:ph type="sldNum" sz="quarter" idx="10"/>
          </p:nvPr>
        </p:nvSpPr>
        <p:spPr/>
        <p:txBody>
          <a:bodyPr/>
          <a:lstStyle/>
          <a:p>
            <a:pPr defTabSz="963595" fontAlgn="base">
              <a:spcBef>
                <a:spcPct val="0"/>
              </a:spcBef>
              <a:spcAft>
                <a:spcPct val="0"/>
              </a:spcAft>
              <a:defRPr/>
            </a:pPr>
            <a:fld id="{CED23D58-D6CF-40C5-BCED-EBCD1C9F0AD0}" type="slidenum">
              <a:rPr lang="en-US">
                <a:solidFill>
                  <a:prstClr val="black"/>
                </a:solidFill>
                <a:latin typeface="Calibri" charset="0"/>
                <a:ea typeface="ＭＳ Ｐゴシック" charset="-128"/>
              </a:rPr>
              <a:pPr defTabSz="963595" fontAlgn="base">
                <a:spcBef>
                  <a:spcPct val="0"/>
                </a:spcBef>
                <a:spcAft>
                  <a:spcPct val="0"/>
                </a:spcAft>
                <a:defRPr/>
              </a:pPr>
              <a:t>94</a:t>
            </a:fld>
            <a:endParaRPr lang="en-US" dirty="0">
              <a:solidFill>
                <a:prstClr val="black"/>
              </a:solidFill>
              <a:latin typeface="Calibri" charset="0"/>
              <a:ea typeface="ＭＳ Ｐゴシック" charset="-128"/>
            </a:endParaRPr>
          </a:p>
        </p:txBody>
      </p:sp>
    </p:spTree>
    <p:extLst>
      <p:ext uri="{BB962C8B-B14F-4D97-AF65-F5344CB8AC3E}">
        <p14:creationId xmlns:p14="http://schemas.microsoft.com/office/powerpoint/2010/main" val="56788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Picture Placeholder 15"/>
          <p:cNvSpPr>
            <a:spLocks noGrp="1"/>
          </p:cNvSpPr>
          <p:nvPr>
            <p:ph type="pic" sz="quarter" idx="12" hasCustomPrompt="1"/>
          </p:nvPr>
        </p:nvSpPr>
        <p:spPr bwMode="auto">
          <a:xfrm>
            <a:off x="-6350" y="0"/>
            <a:ext cx="12198351" cy="6858000"/>
          </a:xfrm>
          <a:custGeom>
            <a:avLst/>
            <a:gdLst>
              <a:gd name="connsiteX0" fmla="*/ 669 w 9148763"/>
              <a:gd name="connsiteY0" fmla="*/ 836712 h 6858000"/>
              <a:gd name="connsiteX1" fmla="*/ 669 w 9148763"/>
              <a:gd name="connsiteY1" fmla="*/ 2043491 h 6858000"/>
              <a:gd name="connsiteX2" fmla="*/ 1836365 w 9148763"/>
              <a:gd name="connsiteY2" fmla="*/ 2043491 h 6858000"/>
              <a:gd name="connsiteX3" fmla="*/ 1836365 w 9148763"/>
              <a:gd name="connsiteY3" fmla="*/ 836712 h 6858000"/>
              <a:gd name="connsiteX4" fmla="*/ 0 w 9148763"/>
              <a:gd name="connsiteY4" fmla="*/ 0 h 6858000"/>
              <a:gd name="connsiteX5" fmla="*/ 9148763 w 9148763"/>
              <a:gd name="connsiteY5" fmla="*/ 0 h 6858000"/>
              <a:gd name="connsiteX6" fmla="*/ 9148763 w 9148763"/>
              <a:gd name="connsiteY6" fmla="*/ 6858000 h 6858000"/>
              <a:gd name="connsiteX7" fmla="*/ 0 w 914876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8763" h="6858000">
                <a:moveTo>
                  <a:pt x="669" y="836712"/>
                </a:moveTo>
                <a:lnTo>
                  <a:pt x="669" y="2043491"/>
                </a:lnTo>
                <a:lnTo>
                  <a:pt x="1836365" y="2043491"/>
                </a:lnTo>
                <a:lnTo>
                  <a:pt x="1836365" y="836712"/>
                </a:lnTo>
                <a:close/>
                <a:moveTo>
                  <a:pt x="0" y="0"/>
                </a:moveTo>
                <a:lnTo>
                  <a:pt x="9148763" y="0"/>
                </a:lnTo>
                <a:lnTo>
                  <a:pt x="9148763" y="6858000"/>
                </a:lnTo>
                <a:lnTo>
                  <a:pt x="0" y="68580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a:noAutofit/>
          </a:bodyPr>
          <a:lstStyle/>
          <a:p>
            <a:r>
              <a:rPr lang="en-US" dirty="0"/>
              <a:t>Drag &amp; Drop your image or click the image icon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59" y="836713"/>
            <a:ext cx="2447595" cy="1206779"/>
          </a:xfrm>
          <a:prstGeom prst="rect">
            <a:avLst/>
          </a:prstGeom>
        </p:spPr>
      </p:pic>
      <p:sp>
        <p:nvSpPr>
          <p:cNvPr id="6" name="Text Placeholder 2"/>
          <p:cNvSpPr>
            <a:spLocks noGrp="1"/>
          </p:cNvSpPr>
          <p:nvPr>
            <p:ph type="body" sz="quarter" idx="11" hasCustomPrompt="1"/>
          </p:nvPr>
        </p:nvSpPr>
        <p:spPr>
          <a:xfrm>
            <a:off x="2831637" y="1061545"/>
            <a:ext cx="8928992" cy="809296"/>
          </a:xfrm>
        </p:spPr>
        <p:txBody>
          <a:bodyPr anchor="b"/>
          <a:lstStyle>
            <a:lvl1pPr marL="0" indent="0">
              <a:spcBef>
                <a:spcPct val="0"/>
              </a:spcBef>
              <a:spcAft>
                <a:spcPts val="400"/>
              </a:spcAft>
              <a:defRPr b="1" i="0" baseline="0"/>
            </a:lvl1pPr>
          </a:lstStyle>
          <a:p>
            <a:pPr marL="0" indent="0">
              <a:spcBef>
                <a:spcPct val="0"/>
              </a:spcBef>
              <a:spcAft>
                <a:spcPts val="400"/>
              </a:spcAft>
            </a:pPr>
            <a:r>
              <a:rPr lang="en-AU" altLang="en-US" sz="1200" dirty="0">
                <a:latin typeface="Arial" charset="0"/>
                <a:ea typeface="Microsoft Sans Serif" charset="0"/>
                <a:cs typeface="Arial" charset="0"/>
              </a:rPr>
              <a:t>Optimal position for Faculty\School\Unit name – Arial Font</a:t>
            </a:r>
          </a:p>
          <a:p>
            <a:pPr marL="0" indent="0">
              <a:spcBef>
                <a:spcPct val="0"/>
              </a:spcBef>
              <a:spcAft>
                <a:spcPts val="400"/>
              </a:spcAft>
            </a:pPr>
            <a:r>
              <a:rPr lang="en-AU" altLang="en-US" dirty="0">
                <a:latin typeface="Arial" charset="0"/>
                <a:ea typeface="Microsoft Sans Serif" charset="0"/>
                <a:cs typeface="Arial" charset="0"/>
              </a:rPr>
              <a:t>Main heading -  Arial Font</a:t>
            </a:r>
          </a:p>
        </p:txBody>
      </p:sp>
    </p:spTree>
    <p:extLst>
      <p:ext uri="{BB962C8B-B14F-4D97-AF65-F5344CB8AC3E}">
        <p14:creationId xmlns:p14="http://schemas.microsoft.com/office/powerpoint/2010/main" val="3029763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2. Title and Content">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5903979" y="156"/>
            <a:ext cx="6288021" cy="6470650"/>
          </a:xfrm>
          <a:solidFill>
            <a:schemeClr val="tx1"/>
          </a:solidFill>
        </p:spPr>
        <p:txBody>
          <a:body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12" name="Title 7"/>
          <p:cNvSpPr>
            <a:spLocks noGrp="1"/>
          </p:cNvSpPr>
          <p:nvPr>
            <p:ph type="title" hasCustomPrompt="1"/>
          </p:nvPr>
        </p:nvSpPr>
        <p:spPr>
          <a:xfrm>
            <a:off x="6513414" y="1124901"/>
            <a:ext cx="5088565" cy="461665"/>
          </a:xfrm>
        </p:spPr>
        <p:txBody>
          <a:bodyPr/>
          <a:lstStyle>
            <a:lvl1pPr>
              <a:defRPr baseline="0">
                <a:solidFill>
                  <a:schemeClr val="bg1"/>
                </a:solidFill>
                <a:latin typeface="Arial" charset="0"/>
              </a:defRPr>
            </a:lvl1pPr>
          </a:lstStyle>
          <a:p>
            <a:r>
              <a:rPr lang="en-US" dirty="0"/>
              <a:t>Heading</a:t>
            </a:r>
          </a:p>
        </p:txBody>
      </p:sp>
      <p:sp>
        <p:nvSpPr>
          <p:cNvPr id="13" name="Text Placeholder 9"/>
          <p:cNvSpPr>
            <a:spLocks noGrp="1"/>
          </p:cNvSpPr>
          <p:nvPr>
            <p:ph type="body" idx="10" hasCustomPrompt="1"/>
          </p:nvPr>
        </p:nvSpPr>
        <p:spPr>
          <a:xfrm>
            <a:off x="6513414" y="2349036"/>
            <a:ext cx="5109049" cy="2520280"/>
          </a:xfrm>
        </p:spPr>
        <p:txBody>
          <a:bodyPr/>
          <a:lstStyle>
            <a:lvl1pPr marL="7938" indent="-7938">
              <a:tabLst/>
              <a:defRPr>
                <a:ln>
                  <a:noFill/>
                </a:ln>
                <a:solidFill>
                  <a:schemeClr val="bg1"/>
                </a:solidFill>
              </a:defRPr>
            </a:lvl1pPr>
            <a:lvl2pPr>
              <a:defRPr>
                <a:ln>
                  <a:noFill/>
                </a:ln>
                <a:solidFill>
                  <a:schemeClr val="bg1"/>
                </a:solidFill>
              </a:defRPr>
            </a:lvl2pPr>
            <a:lvl3pPr>
              <a:defRPr>
                <a:ln>
                  <a:noFill/>
                </a:ln>
                <a:solidFill>
                  <a:schemeClr val="bg1"/>
                </a:solidFill>
              </a:defRPr>
            </a:lvl3pPr>
            <a:lvl4pPr>
              <a:defRPr>
                <a:ln>
                  <a:noFill/>
                </a:ln>
                <a:solidFill>
                  <a:schemeClr val="bg1"/>
                </a:solidFill>
              </a:defRPr>
            </a:lvl4pPr>
            <a:lvl5pPr>
              <a:defRPr>
                <a:ln>
                  <a:noFill/>
                </a:ln>
                <a:solidFill>
                  <a:schemeClr val="bg1"/>
                </a:solidFill>
              </a:defRPr>
            </a:lvl5pPr>
          </a:lstStyle>
          <a:p>
            <a:pPr lvl="0"/>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Nullam</a:t>
            </a:r>
            <a:r>
              <a:rPr lang="en-US" dirty="0"/>
              <a:t> </a:t>
            </a:r>
            <a:r>
              <a:rPr lang="en-US" dirty="0" err="1"/>
              <a:t>quis</a:t>
            </a:r>
            <a:r>
              <a:rPr lang="en-US" dirty="0"/>
              <a:t> </a:t>
            </a:r>
            <a:r>
              <a:rPr lang="en-US" dirty="0" err="1"/>
              <a:t>risus</a:t>
            </a:r>
            <a:r>
              <a:rPr lang="en-US" dirty="0"/>
              <a:t> </a:t>
            </a:r>
            <a:r>
              <a:rPr lang="en-US" dirty="0" err="1"/>
              <a:t>eget</a:t>
            </a:r>
            <a:r>
              <a:rPr lang="en-US" dirty="0"/>
              <a:t> </a:t>
            </a:r>
            <a:r>
              <a:rPr lang="en-US" dirty="0" err="1"/>
              <a:t>urna</a:t>
            </a:r>
            <a:r>
              <a:rPr lang="en-US" dirty="0"/>
              <a:t> </a:t>
            </a:r>
            <a:r>
              <a:rPr lang="en-US" dirty="0" err="1"/>
              <a:t>mollis</a:t>
            </a:r>
            <a:r>
              <a:rPr lang="en-US" dirty="0"/>
              <a:t> </a:t>
            </a:r>
            <a:r>
              <a:rPr lang="en-US" dirty="0" err="1"/>
              <a:t>ornare</a:t>
            </a:r>
            <a:r>
              <a:rPr lang="en-US" dirty="0"/>
              <a:t> </a:t>
            </a:r>
            <a:r>
              <a:rPr lang="en-US" dirty="0" err="1"/>
              <a:t>vel</a:t>
            </a:r>
            <a:r>
              <a:rPr lang="en-US" dirty="0"/>
              <a:t> </a:t>
            </a:r>
            <a:r>
              <a:rPr lang="en-US" dirty="0" err="1"/>
              <a:t>eu</a:t>
            </a:r>
            <a:r>
              <a:rPr lang="en-US" dirty="0"/>
              <a:t> </a:t>
            </a:r>
            <a:r>
              <a:rPr lang="en-US" dirty="0" err="1"/>
              <a:t>leo</a:t>
            </a:r>
            <a:r>
              <a:rPr lang="en-US" dirty="0"/>
              <a:t>.</a:t>
            </a:r>
          </a:p>
          <a:p>
            <a:pPr lvl="0"/>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 </a:t>
            </a:r>
            <a:r>
              <a:rPr lang="en-US" dirty="0" err="1"/>
              <a:t>porttitor</a:t>
            </a:r>
            <a:r>
              <a:rPr lang="en-US" dirty="0"/>
              <a:t> ligula, </a:t>
            </a:r>
            <a:r>
              <a:rPr lang="en-US" dirty="0" err="1"/>
              <a:t>eget</a:t>
            </a:r>
            <a:r>
              <a:rPr lang="en-US" dirty="0"/>
              <a:t> </a:t>
            </a:r>
            <a:r>
              <a:rPr lang="en-US" dirty="0" err="1"/>
              <a:t>lacinia</a:t>
            </a:r>
            <a:r>
              <a:rPr lang="en-US" dirty="0"/>
              <a:t> </a:t>
            </a:r>
            <a:r>
              <a:rPr lang="en-US" dirty="0" err="1"/>
              <a:t>odio</a:t>
            </a:r>
            <a:r>
              <a:rPr lang="en-US" dirty="0"/>
              <a:t> </a:t>
            </a:r>
            <a:r>
              <a:rPr lang="en-US" dirty="0" err="1"/>
              <a:t>sem</a:t>
            </a:r>
            <a:r>
              <a:rPr lang="en-US" dirty="0"/>
              <a:t> </a:t>
            </a:r>
            <a:r>
              <a:rPr lang="en-US" dirty="0" err="1"/>
              <a:t>nec</a:t>
            </a:r>
            <a:r>
              <a:rPr lang="en-US" dirty="0"/>
              <a:t> </a:t>
            </a:r>
            <a:r>
              <a:rPr lang="en-US" dirty="0" err="1"/>
              <a:t>elit</a:t>
            </a:r>
            <a:r>
              <a:rPr lang="en-US" dirty="0"/>
              <a:t>. </a:t>
            </a:r>
            <a:r>
              <a:rPr lang="en-US" dirty="0" err="1"/>
              <a:t>Morbi</a:t>
            </a:r>
            <a:r>
              <a:rPr lang="en-US" dirty="0"/>
              <a:t> </a:t>
            </a:r>
            <a:r>
              <a:rPr lang="en-US" dirty="0" err="1"/>
              <a:t>leo</a:t>
            </a:r>
            <a:r>
              <a:rPr lang="en-US" dirty="0"/>
              <a:t> </a:t>
            </a:r>
            <a:r>
              <a:rPr lang="en-US" dirty="0" err="1"/>
              <a:t>risus</a:t>
            </a:r>
            <a:r>
              <a:rPr lang="en-US" dirty="0"/>
              <a:t>, porta ac </a:t>
            </a:r>
            <a:r>
              <a:rPr lang="en-US" dirty="0" err="1"/>
              <a:t>consectetur</a:t>
            </a:r>
            <a:r>
              <a:rPr lang="en-US" dirty="0"/>
              <a:t> ac, </a:t>
            </a:r>
            <a:r>
              <a:rPr lang="en-US" dirty="0" err="1"/>
              <a:t>vestibulum</a:t>
            </a:r>
            <a:r>
              <a:rPr lang="en-US" dirty="0"/>
              <a:t> at </a:t>
            </a:r>
            <a:r>
              <a:rPr lang="en-US" dirty="0" err="1"/>
              <a:t>eros</a:t>
            </a:r>
            <a:r>
              <a:rPr lang="en-US" dirty="0"/>
              <a:t>. </a:t>
            </a:r>
            <a:r>
              <a:rPr lang="en-US" dirty="0" err="1"/>
              <a:t>Aenean</a:t>
            </a:r>
            <a:r>
              <a:rPr lang="en-US" dirty="0"/>
              <a:t> </a:t>
            </a:r>
            <a:r>
              <a:rPr lang="en-US" dirty="0" err="1"/>
              <a:t>lacinia</a:t>
            </a:r>
            <a:r>
              <a:rPr lang="en-US" dirty="0"/>
              <a:t> </a:t>
            </a:r>
            <a:r>
              <a:rPr lang="en-US" dirty="0" err="1"/>
              <a:t>bibendum</a:t>
            </a:r>
            <a:r>
              <a:rPr lang="en-US" dirty="0"/>
              <a:t> </a:t>
            </a:r>
            <a:r>
              <a:rPr lang="en-US" dirty="0" err="1"/>
              <a:t>nulla</a:t>
            </a:r>
            <a:r>
              <a:rPr lang="en-US" dirty="0"/>
              <a:t> </a:t>
            </a:r>
            <a:r>
              <a:rPr lang="en-US" dirty="0" err="1"/>
              <a:t>sed</a:t>
            </a:r>
            <a:r>
              <a:rPr lang="en-US" dirty="0"/>
              <a:t> </a:t>
            </a:r>
            <a:r>
              <a:rPr lang="en-US" dirty="0" err="1"/>
              <a:t>consectetur</a:t>
            </a:r>
            <a:r>
              <a:rPr lang="en-US" dirty="0"/>
              <a:t>.</a:t>
            </a:r>
          </a:p>
        </p:txBody>
      </p:sp>
      <p:sp>
        <p:nvSpPr>
          <p:cNvPr id="10" name="Rectangle 9"/>
          <p:cNvSpPr/>
          <p:nvPr userDrawn="1"/>
        </p:nvSpPr>
        <p:spPr>
          <a:xfrm>
            <a:off x="6513414" y="1700965"/>
            <a:ext cx="5088565" cy="45719"/>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Picture Placeholder 2"/>
          <p:cNvSpPr>
            <a:spLocks noGrp="1"/>
          </p:cNvSpPr>
          <p:nvPr>
            <p:ph type="pic" sz="quarter" idx="11" hasCustomPrompt="1"/>
          </p:nvPr>
        </p:nvSpPr>
        <p:spPr>
          <a:xfrm>
            <a:off x="0" y="0"/>
            <a:ext cx="6002867" cy="6470650"/>
          </a:xfrm>
        </p:spPr>
        <p:txBody>
          <a:bodyPr/>
          <a:lstStyle>
            <a:lvl1pPr marL="342900" marR="0" indent="-342900" algn="l" defTabSz="914400" rtl="0" eaLnBrk="1" fontAlgn="base" latinLnBrk="0" hangingPunct="1">
              <a:lnSpc>
                <a:spcPct val="100000"/>
              </a:lnSpc>
              <a:spcBef>
                <a:spcPts val="1200"/>
              </a:spcBef>
              <a:spcAft>
                <a:spcPct val="0"/>
              </a:spcAft>
              <a:buClrTx/>
              <a:buSzTx/>
              <a:buFont typeface="Arial" charset="0"/>
              <a:buNone/>
              <a:tabLst/>
              <a:defRPr/>
            </a:lvl1pPr>
          </a:lstStyle>
          <a:p>
            <a:r>
              <a:rPr lang="en-US" dirty="0"/>
              <a:t>Drag &amp; Drop your image or click the image icon</a:t>
            </a:r>
          </a:p>
          <a:p>
            <a:endParaRPr lang="en-US" dirty="0"/>
          </a:p>
        </p:txBody>
      </p:sp>
    </p:spTree>
    <p:extLst>
      <p:ext uri="{BB962C8B-B14F-4D97-AF65-F5344CB8AC3E}">
        <p14:creationId xmlns:p14="http://schemas.microsoft.com/office/powerpoint/2010/main" val="357236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2. Title and Content">
    <p:spTree>
      <p:nvGrpSpPr>
        <p:cNvPr id="1" name=""/>
        <p:cNvGrpSpPr/>
        <p:nvPr/>
      </p:nvGrpSpPr>
      <p:grpSpPr>
        <a:xfrm>
          <a:off x="0" y="0"/>
          <a:ext cx="0" cy="0"/>
          <a:chOff x="0" y="0"/>
          <a:chExt cx="0" cy="0"/>
        </a:xfrm>
      </p:grpSpPr>
      <p:sp>
        <p:nvSpPr>
          <p:cNvPr id="9" name="Rectangle 8"/>
          <p:cNvSpPr/>
          <p:nvPr userDrawn="1"/>
        </p:nvSpPr>
        <p:spPr>
          <a:xfrm>
            <a:off x="0" y="1"/>
            <a:ext cx="12193059" cy="64709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4" name="Rectangle 3"/>
          <p:cNvSpPr/>
          <p:nvPr userDrawn="1"/>
        </p:nvSpPr>
        <p:spPr>
          <a:xfrm>
            <a:off x="335360" y="260648"/>
            <a:ext cx="11521280" cy="5976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itle 7"/>
          <p:cNvSpPr>
            <a:spLocks noGrp="1"/>
          </p:cNvSpPr>
          <p:nvPr>
            <p:ph type="title" hasCustomPrompt="1"/>
          </p:nvPr>
        </p:nvSpPr>
        <p:spPr>
          <a:xfrm>
            <a:off x="3551718" y="1268761"/>
            <a:ext cx="5088565" cy="461665"/>
          </a:xfrm>
        </p:spPr>
        <p:txBody>
          <a:bodyPr/>
          <a:lstStyle>
            <a:lvl1pPr algn="ctr">
              <a:defRPr baseline="0">
                <a:solidFill>
                  <a:schemeClr val="tx1"/>
                </a:solidFill>
                <a:latin typeface="Arial" charset="0"/>
              </a:defRPr>
            </a:lvl1pPr>
          </a:lstStyle>
          <a:p>
            <a:r>
              <a:rPr lang="en-US" dirty="0"/>
              <a:t>Heading</a:t>
            </a:r>
          </a:p>
        </p:txBody>
      </p:sp>
      <p:sp>
        <p:nvSpPr>
          <p:cNvPr id="13" name="Text Placeholder 9"/>
          <p:cNvSpPr>
            <a:spLocks noGrp="1"/>
          </p:cNvSpPr>
          <p:nvPr>
            <p:ph type="body" idx="10" hasCustomPrompt="1"/>
          </p:nvPr>
        </p:nvSpPr>
        <p:spPr>
          <a:xfrm>
            <a:off x="3541477" y="2492896"/>
            <a:ext cx="5109049" cy="1800200"/>
          </a:xfrm>
        </p:spPr>
        <p:txBody>
          <a:bodyPr/>
          <a:lstStyle>
            <a:lvl1pPr marL="7938" indent="-7938">
              <a:tabLst/>
              <a:defRPr>
                <a:ln>
                  <a:noFill/>
                </a:ln>
                <a:solidFill>
                  <a:schemeClr val="tx1"/>
                </a:solidFill>
              </a:defRPr>
            </a:lvl1pPr>
            <a:lvl2pPr>
              <a:defRPr>
                <a:ln>
                  <a:noFill/>
                </a:ln>
                <a:solidFill>
                  <a:schemeClr val="tx1"/>
                </a:solidFill>
              </a:defRPr>
            </a:lvl2pPr>
            <a:lvl3pPr>
              <a:defRPr>
                <a:ln>
                  <a:noFill/>
                </a:ln>
                <a:solidFill>
                  <a:schemeClr val="tx1"/>
                </a:solidFill>
              </a:defRPr>
            </a:lvl3pPr>
            <a:lvl4pPr>
              <a:defRPr>
                <a:ln>
                  <a:noFill/>
                </a:ln>
                <a:solidFill>
                  <a:schemeClr val="tx1"/>
                </a:solidFill>
              </a:defRPr>
            </a:lvl4pPr>
            <a:lvl5pPr>
              <a:defRPr>
                <a:ln>
                  <a:noFill/>
                </a:ln>
                <a:solidFill>
                  <a:schemeClr val="tx1"/>
                </a:solidFill>
              </a:defRPr>
            </a:lvl5pPr>
          </a:lstStyle>
          <a:p>
            <a:pPr lvl="0"/>
            <a:r>
              <a:rPr lang="en-US" dirty="0" err="1"/>
              <a:t>Cras</a:t>
            </a:r>
            <a:r>
              <a:rPr lang="en-US" dirty="0"/>
              <a:t> </a:t>
            </a:r>
            <a:r>
              <a:rPr lang="en-US" dirty="0" err="1"/>
              <a:t>justo</a:t>
            </a:r>
            <a:r>
              <a:rPr lang="en-US" dirty="0"/>
              <a:t> </a:t>
            </a:r>
            <a:r>
              <a:rPr lang="en-US" dirty="0" err="1"/>
              <a:t>odio</a:t>
            </a:r>
            <a:r>
              <a:rPr lang="en-US" dirty="0"/>
              <a:t>, </a:t>
            </a:r>
            <a:r>
              <a:rPr lang="en-US" dirty="0" err="1"/>
              <a:t>dapibus</a:t>
            </a:r>
            <a:r>
              <a:rPr lang="en-US" dirty="0"/>
              <a:t> ac </a:t>
            </a:r>
            <a:r>
              <a:rPr lang="en-US" dirty="0" err="1"/>
              <a:t>facilisis</a:t>
            </a:r>
            <a:r>
              <a:rPr lang="en-US" dirty="0"/>
              <a:t> in, </a:t>
            </a:r>
            <a:r>
              <a:rPr lang="en-US" dirty="0" err="1"/>
              <a:t>egestas</a:t>
            </a:r>
            <a:r>
              <a:rPr lang="en-US" dirty="0"/>
              <a:t> </a:t>
            </a:r>
            <a:r>
              <a:rPr lang="en-US" dirty="0" err="1"/>
              <a:t>eget</a:t>
            </a:r>
            <a:r>
              <a:rPr lang="en-US" dirty="0"/>
              <a:t> quam.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a:p>
            <a:pPr lvl="0"/>
            <a:r>
              <a:rPr lang="en-US" dirty="0" err="1"/>
              <a:t>Aenean</a:t>
            </a:r>
            <a:r>
              <a:rPr lang="en-US" dirty="0"/>
              <a:t> </a:t>
            </a:r>
            <a:r>
              <a:rPr lang="en-US" dirty="0" err="1"/>
              <a:t>eu</a:t>
            </a:r>
            <a:r>
              <a:rPr lang="en-US" dirty="0"/>
              <a:t> </a:t>
            </a:r>
            <a:r>
              <a:rPr lang="en-US" dirty="0" err="1"/>
              <a:t>leo</a:t>
            </a:r>
            <a:r>
              <a:rPr lang="en-US" dirty="0"/>
              <a:t> quam. </a:t>
            </a:r>
            <a:r>
              <a:rPr lang="en-US" dirty="0" err="1"/>
              <a:t>Pellentesque</a:t>
            </a:r>
            <a:r>
              <a:rPr lang="en-US" dirty="0"/>
              <a:t> </a:t>
            </a:r>
            <a:r>
              <a:rPr lang="en-US" dirty="0" err="1"/>
              <a:t>ornare</a:t>
            </a:r>
            <a:r>
              <a:rPr lang="en-US" dirty="0"/>
              <a:t> </a:t>
            </a:r>
            <a:r>
              <a:rPr lang="en-US" dirty="0" err="1"/>
              <a:t>sem</a:t>
            </a:r>
            <a:r>
              <a:rPr lang="en-US" dirty="0"/>
              <a:t> </a:t>
            </a:r>
            <a:r>
              <a:rPr lang="en-US" dirty="0" err="1"/>
              <a:t>lacinia</a:t>
            </a:r>
            <a:r>
              <a:rPr lang="en-US" dirty="0"/>
              <a:t> quam </a:t>
            </a:r>
            <a:r>
              <a:rPr lang="en-US" dirty="0" err="1"/>
              <a:t>venenatis</a:t>
            </a:r>
            <a:r>
              <a:rPr lang="en-US" dirty="0"/>
              <a:t> </a:t>
            </a:r>
            <a:r>
              <a:rPr lang="en-US" dirty="0" err="1"/>
              <a:t>vestibulum</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a:t>
            </a:r>
          </a:p>
        </p:txBody>
      </p:sp>
      <p:sp>
        <p:nvSpPr>
          <p:cNvPr id="10" name="Rectangle 9"/>
          <p:cNvSpPr/>
          <p:nvPr userDrawn="1"/>
        </p:nvSpPr>
        <p:spPr>
          <a:xfrm>
            <a:off x="3551718" y="1844825"/>
            <a:ext cx="5088565" cy="45719"/>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30369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4784"/>
            <a:ext cx="10972800" cy="4320480"/>
          </a:xfrm>
          <a:prstGeom prst="rect">
            <a:avLst/>
          </a:prstGeom>
        </p:spPr>
        <p:txBody>
          <a:bodyPr>
            <a:normAutofit/>
          </a:bodyPr>
          <a:lstStyle>
            <a:lvl1pPr marL="0" indent="-422041">
              <a:lnSpc>
                <a:spcPct val="90000"/>
              </a:lnSpc>
              <a:buNone/>
              <a:defRPr sz="2954" baseline="0">
                <a:latin typeface="+mn-lt"/>
                <a:cs typeface="Microsoft Sans Serif" pitchFamily="34" charset="0"/>
              </a:defRPr>
            </a:lvl1pPr>
          </a:lstStyle>
          <a:p>
            <a:pPr lvl="0"/>
            <a:endParaRPr lang="en-AU" dirty="0"/>
          </a:p>
        </p:txBody>
      </p:sp>
      <p:sp>
        <p:nvSpPr>
          <p:cNvPr id="7" name="Title 6"/>
          <p:cNvSpPr>
            <a:spLocks noGrp="1"/>
          </p:cNvSpPr>
          <p:nvPr>
            <p:ph type="title"/>
          </p:nvPr>
        </p:nvSpPr>
        <p:spPr>
          <a:xfrm>
            <a:off x="609600" y="274638"/>
            <a:ext cx="10972800" cy="1143000"/>
          </a:xfrm>
          <a:prstGeom prst="rect">
            <a:avLst/>
          </a:prstGeom>
        </p:spPr>
        <p:txBody>
          <a:bodyPr vert="horz">
            <a:normAutofit/>
          </a:bodyPr>
          <a:lstStyle>
            <a:lvl1pPr>
              <a:defRPr>
                <a:latin typeface="+mn-lt"/>
              </a:defRPr>
            </a:lvl1pPr>
          </a:lstStyle>
          <a:p>
            <a:r>
              <a:rPr lang="en-AU" dirty="0"/>
              <a:t>Click to edit Master title style</a:t>
            </a:r>
            <a:endParaRPr lang="en-US" dirty="0"/>
          </a:p>
        </p:txBody>
      </p:sp>
    </p:spTree>
    <p:extLst>
      <p:ext uri="{BB962C8B-B14F-4D97-AF65-F5344CB8AC3E}">
        <p14:creationId xmlns:p14="http://schemas.microsoft.com/office/powerpoint/2010/main" val="2524412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607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US" dirty="0"/>
              <a:t>Click icon to add picture</a:t>
            </a:r>
            <a:endParaRPr lang="en-AU" dirty="0"/>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a:srcRect/>
          <a:stretch/>
        </p:blipFill>
        <p:spPr>
          <a:xfrm>
            <a:off x="10735975" y="5300921"/>
            <a:ext cx="1188000" cy="1240241"/>
          </a:xfrm>
          <a:prstGeom prst="rect">
            <a:avLst/>
          </a:prstGeom>
        </p:spPr>
      </p:pic>
    </p:spTree>
    <p:extLst>
      <p:ext uri="{BB962C8B-B14F-4D97-AF65-F5344CB8AC3E}">
        <p14:creationId xmlns:p14="http://schemas.microsoft.com/office/powerpoint/2010/main" val="2633491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ED8B6A-BF3C-3841-AC68-EA4F713AC1D1}"/>
              </a:ext>
            </a:extLst>
          </p:cNvPr>
          <p:cNvSpPr/>
          <p:nvPr userDrawn="1"/>
        </p:nvSpPr>
        <p:spPr>
          <a:xfrm rot="5400000">
            <a:off x="8353696" y="3019698"/>
            <a:ext cx="6858002" cy="818607"/>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pic>
        <p:nvPicPr>
          <p:cNvPr id="8" name="Picture 7" descr="A picture containing food&#10;&#10;Description automatically generated">
            <a:extLst>
              <a:ext uri="{FF2B5EF4-FFF2-40B4-BE49-F238E27FC236}">
                <a16:creationId xmlns:a16="http://schemas.microsoft.com/office/drawing/2014/main" id="{EE841588-FE80-8546-B792-1230E5F174B2}"/>
              </a:ext>
            </a:extLst>
          </p:cNvPr>
          <p:cNvPicPr>
            <a:picLocks noChangeAspect="1"/>
          </p:cNvPicPr>
          <p:nvPr userDrawn="1"/>
        </p:nvPicPr>
        <p:blipFill>
          <a:blip r:embed="rId2"/>
          <a:stretch>
            <a:fillRect/>
          </a:stretch>
        </p:blipFill>
        <p:spPr>
          <a:xfrm>
            <a:off x="11507849" y="6139546"/>
            <a:ext cx="598271" cy="701040"/>
          </a:xfrm>
          <a:prstGeom prst="rect">
            <a:avLst/>
          </a:prstGeom>
        </p:spPr>
      </p:pic>
      <p:sp>
        <p:nvSpPr>
          <p:cNvPr id="4" name="Title Placeholder 1">
            <a:extLst>
              <a:ext uri="{FF2B5EF4-FFF2-40B4-BE49-F238E27FC236}">
                <a16:creationId xmlns:a16="http://schemas.microsoft.com/office/drawing/2014/main" id="{46DAC5EE-7BE5-1B40-BC41-0FDC4D317D77}"/>
              </a:ext>
            </a:extLst>
          </p:cNvPr>
          <p:cNvSpPr>
            <a:spLocks noGrp="1"/>
          </p:cNvSpPr>
          <p:nvPr>
            <p:ph type="title"/>
          </p:nvPr>
        </p:nvSpPr>
        <p:spPr>
          <a:xfrm>
            <a:off x="838200" y="365125"/>
            <a:ext cx="10293627" cy="1325563"/>
          </a:xfrm>
          <a:prstGeom prst="rect">
            <a:avLst/>
          </a:prstGeom>
        </p:spPr>
        <p:txBody>
          <a:bodyPr vert="horz" lIns="91440" tIns="45720" rIns="91440" bIns="45720" rtlCol="0" anchor="ctr">
            <a:normAutofit/>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A962FD98-3A3B-ED4A-B5A0-270006582ACA}"/>
              </a:ext>
            </a:extLst>
          </p:cNvPr>
          <p:cNvSpPr>
            <a:spLocks noGrp="1"/>
          </p:cNvSpPr>
          <p:nvPr>
            <p:ph idx="1"/>
          </p:nvPr>
        </p:nvSpPr>
        <p:spPr>
          <a:xfrm>
            <a:off x="838200" y="1825625"/>
            <a:ext cx="10293627" cy="4351338"/>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466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624417" y="433388"/>
            <a:ext cx="10945283" cy="461962"/>
          </a:xfrm>
        </p:spPr>
        <p:txBody>
          <a:bodyPr/>
          <a:lstStyle>
            <a:lvl1pPr>
              <a:defRPr baseline="0">
                <a:latin typeface="Arial" charset="0"/>
              </a:defRPr>
            </a:lvl1pPr>
          </a:lstStyle>
          <a:p>
            <a:r>
              <a:rPr lang="en-US"/>
              <a:t>Click to edit Master title style</a:t>
            </a:r>
            <a:endParaRPr lang="en-US" dirty="0"/>
          </a:p>
        </p:txBody>
      </p:sp>
      <p:sp>
        <p:nvSpPr>
          <p:cNvPr id="10" name="Text Placeholder 9"/>
          <p:cNvSpPr>
            <a:spLocks noGrp="1"/>
          </p:cNvSpPr>
          <p:nvPr>
            <p:ph type="body" idx="10"/>
          </p:nvPr>
        </p:nvSpPr>
        <p:spPr>
          <a:xfrm>
            <a:off x="624417" y="1227138"/>
            <a:ext cx="10945283" cy="4606925"/>
          </a:xfrm>
        </p:spPr>
        <p:txBody>
          <a:bodyPr/>
          <a:lstStyle>
            <a:lvl1pPr marL="9525" indent="-9525">
              <a:tabLs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3" name="Text Placeholder 2"/>
          <p:cNvSpPr>
            <a:spLocks noGrp="1"/>
          </p:cNvSpPr>
          <p:nvPr>
            <p:ph type="body" sz="quarter" idx="11" hasCustomPrompt="1"/>
          </p:nvPr>
        </p:nvSpPr>
        <p:spPr>
          <a:xfrm>
            <a:off x="624418" y="6060966"/>
            <a:ext cx="478367" cy="288925"/>
          </a:xfrm>
        </p:spPr>
        <p:txBody>
          <a:bodyPr/>
          <a:lstStyle>
            <a:lvl1pPr>
              <a:defRPr sz="2000"/>
            </a:lvl1pPr>
          </a:lstStyle>
          <a:p>
            <a:pPr lvl="0"/>
            <a:r>
              <a:rPr lang="en-US" dirty="0"/>
              <a:t>0</a:t>
            </a:r>
          </a:p>
        </p:txBody>
      </p:sp>
    </p:spTree>
    <p:custDataLst>
      <p:tags r:id="rId1"/>
    </p:custDataLst>
    <p:extLst>
      <p:ext uri="{BB962C8B-B14F-4D97-AF65-F5344CB8AC3E}">
        <p14:creationId xmlns:p14="http://schemas.microsoft.com/office/powerpoint/2010/main" val="2098373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Tree>
    <p:extLst>
      <p:ext uri="{BB962C8B-B14F-4D97-AF65-F5344CB8AC3E}">
        <p14:creationId xmlns:p14="http://schemas.microsoft.com/office/powerpoint/2010/main" val="885540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object 4"/>
          <p:cNvSpPr txBox="1">
            <a:spLocks noGrp="1"/>
          </p:cNvSpPr>
          <p:nvPr>
            <p:ph type="title"/>
          </p:nvPr>
        </p:nvSpPr>
        <p:spPr>
          <a:xfrm>
            <a:off x="624417" y="410838"/>
            <a:ext cx="3551369" cy="923330"/>
          </a:xfrm>
          <a:prstGeom prst="rect">
            <a:avLst/>
          </a:prstGeom>
        </p:spPr>
        <p:txBody>
          <a:bodyPr vert="horz" wrap="square" lIns="0" tIns="0" rIns="0" bIns="0" rtlCol="0">
            <a:spAutoFit/>
          </a:bodyPr>
          <a:lstStyle>
            <a:lvl1pPr marL="12700" marR="5080">
              <a:defRPr/>
            </a:lvl1pPr>
          </a:lstStyle>
          <a:p>
            <a:pPr marL="12700" marR="5080"/>
            <a:r>
              <a:rPr lang="en-AU" spc="10" dirty="0">
                <a:latin typeface="Arial" panose="020B0604020202020204" pitchFamily="34" charset="0"/>
                <a:cs typeface="Arial" panose="020B0604020202020204" pitchFamily="34" charset="0"/>
              </a:rPr>
              <a:t>Heading of the Master Slide 1</a:t>
            </a:r>
            <a:endParaRPr dirty="0">
              <a:latin typeface="Sommet Black"/>
              <a:cs typeface="Sommet Black"/>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15" name="Text Placeholder 2"/>
          <p:cNvSpPr>
            <a:spLocks noGrp="1"/>
          </p:cNvSpPr>
          <p:nvPr>
            <p:ph type="body" sz="quarter" idx="11" hasCustomPrompt="1"/>
          </p:nvPr>
        </p:nvSpPr>
        <p:spPr>
          <a:xfrm>
            <a:off x="4980356" y="410837"/>
            <a:ext cx="6589345" cy="359154"/>
          </a:xfrm>
        </p:spPr>
        <p:txBody>
          <a:bodyPr/>
          <a:lstStyle>
            <a:lvl1pPr marL="7938" indent="-7938" algn="l">
              <a:tabLst/>
              <a:defRPr sz="2400">
                <a:latin typeface="Arial" charset="0"/>
                <a:ea typeface="Arial" charset="0"/>
                <a:cs typeface="Arial" charset="0"/>
              </a:defRPr>
            </a:lvl1pPr>
          </a:lstStyle>
          <a:p>
            <a:pPr lvl="0"/>
            <a:r>
              <a:rPr lang="en-US" dirty="0"/>
              <a:t>Subheading</a:t>
            </a:r>
          </a:p>
        </p:txBody>
      </p:sp>
      <p:sp>
        <p:nvSpPr>
          <p:cNvPr id="16" name="Text Placeholder 2"/>
          <p:cNvSpPr>
            <a:spLocks noGrp="1"/>
          </p:cNvSpPr>
          <p:nvPr>
            <p:ph type="body" sz="quarter" idx="12" hasCustomPrompt="1"/>
          </p:nvPr>
        </p:nvSpPr>
        <p:spPr>
          <a:xfrm>
            <a:off x="624418" y="6060966"/>
            <a:ext cx="478367" cy="288925"/>
          </a:xfrm>
        </p:spPr>
        <p:txBody>
          <a:bodyPr/>
          <a:lstStyle>
            <a:lvl1pPr>
              <a:defRPr sz="2000"/>
            </a:lvl1pPr>
          </a:lstStyle>
          <a:p>
            <a:pPr lvl="0"/>
            <a:r>
              <a:rPr lang="en-US" dirty="0"/>
              <a:t>0</a:t>
            </a:r>
          </a:p>
        </p:txBody>
      </p:sp>
      <p:sp>
        <p:nvSpPr>
          <p:cNvPr id="5" name="Text Placeholder 4"/>
          <p:cNvSpPr>
            <a:spLocks noGrp="1"/>
          </p:cNvSpPr>
          <p:nvPr>
            <p:ph type="body" sz="quarter" idx="13" hasCustomPrompt="1"/>
          </p:nvPr>
        </p:nvSpPr>
        <p:spPr>
          <a:xfrm>
            <a:off x="4980518" y="1268760"/>
            <a:ext cx="6589183" cy="2448272"/>
          </a:xfrm>
        </p:spPr>
        <p:txBody>
          <a:bodyPr/>
          <a:lstStyle>
            <a:lvl1pPr marL="7938" indent="-7938">
              <a:tabLst/>
              <a:defRPr/>
            </a:lvl1pPr>
          </a:lstStyle>
          <a:p>
            <a:pPr lvl="0"/>
            <a:r>
              <a:rPr lang="en-US" dirty="0" err="1"/>
              <a:t>Donec</a:t>
            </a:r>
            <a:r>
              <a:rPr lang="en-US" dirty="0"/>
              <a:t> </a:t>
            </a:r>
            <a:r>
              <a:rPr lang="en-US" dirty="0" err="1"/>
              <a:t>sed</a:t>
            </a:r>
            <a:r>
              <a:rPr lang="en-US" dirty="0"/>
              <a:t> </a:t>
            </a:r>
            <a:r>
              <a:rPr lang="en-US" dirty="0" err="1"/>
              <a:t>odio</a:t>
            </a:r>
            <a:r>
              <a:rPr lang="en-US" dirty="0"/>
              <a:t> dui. </a:t>
            </a:r>
            <a:r>
              <a:rPr lang="en-US" dirty="0" err="1"/>
              <a:t>Fusce</a:t>
            </a:r>
            <a:r>
              <a:rPr lang="en-US" dirty="0"/>
              <a:t> </a:t>
            </a:r>
            <a:r>
              <a:rPr lang="en-US" dirty="0" err="1"/>
              <a:t>dapibus</a:t>
            </a:r>
            <a:r>
              <a:rPr lang="en-US" dirty="0"/>
              <a:t>, </a:t>
            </a:r>
            <a:r>
              <a:rPr lang="en-US" dirty="0" err="1"/>
              <a:t>tellus</a:t>
            </a:r>
            <a:r>
              <a:rPr lang="en-US" dirty="0"/>
              <a:t> ac cursus </a:t>
            </a:r>
            <a:r>
              <a:rPr lang="en-US" dirty="0" err="1"/>
              <a:t>commodo</a:t>
            </a:r>
            <a:r>
              <a:rPr lang="en-US" dirty="0"/>
              <a:t>, </a:t>
            </a:r>
            <a:r>
              <a:rPr lang="en-US" dirty="0" err="1"/>
              <a:t>tortor</a:t>
            </a:r>
            <a:r>
              <a:rPr lang="en-US" dirty="0"/>
              <a:t> </a:t>
            </a:r>
            <a:r>
              <a:rPr lang="en-US" dirty="0" err="1"/>
              <a:t>mauris</a:t>
            </a:r>
            <a:r>
              <a:rPr lang="en-US" dirty="0"/>
              <a:t> </a:t>
            </a:r>
            <a:r>
              <a:rPr lang="en-US" dirty="0" err="1"/>
              <a:t>condimentum</a:t>
            </a:r>
            <a:r>
              <a:rPr lang="en-US" dirty="0"/>
              <a:t> </a:t>
            </a:r>
            <a:r>
              <a:rPr lang="en-US" dirty="0" err="1"/>
              <a:t>nibh</a:t>
            </a:r>
            <a:r>
              <a:rPr lang="en-US" dirty="0"/>
              <a:t>, </a:t>
            </a:r>
            <a:r>
              <a:rPr lang="en-US" dirty="0" err="1"/>
              <a:t>ut</a:t>
            </a:r>
            <a:r>
              <a:rPr lang="en-US" dirty="0"/>
              <a:t> </a:t>
            </a:r>
            <a:r>
              <a:rPr lang="en-US" dirty="0" err="1"/>
              <a:t>fermentum</a:t>
            </a:r>
            <a:r>
              <a:rPr lang="en-US" dirty="0"/>
              <a:t> </a:t>
            </a:r>
            <a:r>
              <a:rPr lang="en-US" dirty="0" err="1"/>
              <a:t>massa</a:t>
            </a:r>
            <a:r>
              <a:rPr lang="en-US" dirty="0"/>
              <a:t> </a:t>
            </a:r>
            <a:r>
              <a:rPr lang="en-US" dirty="0" err="1"/>
              <a:t>justo</a:t>
            </a:r>
            <a:r>
              <a:rPr lang="en-US" dirty="0"/>
              <a:t> sit </a:t>
            </a:r>
            <a:r>
              <a:rPr lang="en-US" dirty="0" err="1"/>
              <a:t>amet</a:t>
            </a:r>
            <a:r>
              <a:rPr lang="en-US" dirty="0"/>
              <a:t> </a:t>
            </a:r>
            <a:r>
              <a:rPr lang="en-US" dirty="0" err="1"/>
              <a:t>risus</a:t>
            </a:r>
            <a:r>
              <a:rPr lang="en-US" dirty="0"/>
              <a:t>. 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a:t>
            </a:r>
          </a:p>
          <a:p>
            <a:pPr lvl="0"/>
            <a:r>
              <a:rPr lang="en-US" dirty="0"/>
              <a:t>Integer </a:t>
            </a:r>
            <a:r>
              <a:rPr lang="en-US" dirty="0" err="1"/>
              <a:t>posuere</a:t>
            </a:r>
            <a:r>
              <a:rPr lang="en-US" dirty="0"/>
              <a:t> </a:t>
            </a:r>
            <a:r>
              <a:rPr lang="en-US" dirty="0" err="1"/>
              <a:t>erat</a:t>
            </a:r>
            <a:r>
              <a:rPr lang="en-US" dirty="0"/>
              <a:t> a ante </a:t>
            </a:r>
            <a:r>
              <a:rPr lang="en-US" dirty="0" err="1"/>
              <a:t>venenatis</a:t>
            </a:r>
            <a:r>
              <a:rPr lang="en-US" dirty="0"/>
              <a:t> </a:t>
            </a:r>
            <a:r>
              <a:rPr lang="en-US" dirty="0" err="1"/>
              <a:t>dapibus</a:t>
            </a:r>
            <a:r>
              <a:rPr lang="en-US" dirty="0"/>
              <a:t> </a:t>
            </a:r>
            <a:r>
              <a:rPr lang="en-US" dirty="0" err="1"/>
              <a:t>posuere</a:t>
            </a:r>
            <a:r>
              <a:rPr lang="en-US" dirty="0"/>
              <a:t> </a:t>
            </a:r>
            <a:r>
              <a:rPr lang="en-US" dirty="0" err="1"/>
              <a:t>velit</a:t>
            </a:r>
            <a:r>
              <a:rPr lang="en-US" dirty="0"/>
              <a:t> </a:t>
            </a:r>
            <a:r>
              <a:rPr lang="en-US" dirty="0" err="1"/>
              <a:t>aliquet</a:t>
            </a:r>
            <a:r>
              <a:rPr lang="en-US" dirty="0"/>
              <a:t>.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 </a:t>
            </a:r>
            <a:r>
              <a:rPr lang="en-US" dirty="0" err="1"/>
              <a:t>Morbi</a:t>
            </a:r>
            <a:r>
              <a:rPr lang="en-US" dirty="0"/>
              <a:t> </a:t>
            </a:r>
            <a:r>
              <a:rPr lang="en-US" dirty="0" err="1"/>
              <a:t>leo</a:t>
            </a:r>
            <a:r>
              <a:rPr lang="en-US" dirty="0"/>
              <a:t> </a:t>
            </a:r>
            <a:r>
              <a:rPr lang="en-US" dirty="0" err="1"/>
              <a:t>risus</a:t>
            </a:r>
            <a:r>
              <a:rPr lang="en-US" dirty="0"/>
              <a:t>, porta ac </a:t>
            </a:r>
            <a:r>
              <a:rPr lang="en-US" dirty="0" err="1"/>
              <a:t>consectetur</a:t>
            </a:r>
            <a:r>
              <a:rPr lang="en-US" dirty="0"/>
              <a:t> ac, </a:t>
            </a:r>
            <a:r>
              <a:rPr lang="en-US" dirty="0" err="1"/>
              <a:t>vestibulum</a:t>
            </a:r>
            <a:r>
              <a:rPr lang="en-US" dirty="0"/>
              <a:t> at </a:t>
            </a:r>
            <a:r>
              <a:rPr lang="en-US" dirty="0" err="1"/>
              <a:t>eros</a:t>
            </a:r>
            <a:r>
              <a:rPr lang="en-US" dirty="0"/>
              <a:t>.</a:t>
            </a:r>
          </a:p>
        </p:txBody>
      </p:sp>
    </p:spTree>
    <p:extLst>
      <p:ext uri="{BB962C8B-B14F-4D97-AF65-F5344CB8AC3E}">
        <p14:creationId xmlns:p14="http://schemas.microsoft.com/office/powerpoint/2010/main" val="3686860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12" name="object 4"/>
          <p:cNvSpPr txBox="1">
            <a:spLocks noGrp="1"/>
          </p:cNvSpPr>
          <p:nvPr>
            <p:ph type="title"/>
          </p:nvPr>
        </p:nvSpPr>
        <p:spPr>
          <a:xfrm>
            <a:off x="624417" y="410838"/>
            <a:ext cx="10914007" cy="461665"/>
          </a:xfrm>
          <a:prstGeom prst="rect">
            <a:avLst/>
          </a:prstGeom>
        </p:spPr>
        <p:txBody>
          <a:bodyPr vert="horz" wrap="square" lIns="0" tIns="0" rIns="0" bIns="0" rtlCol="0">
            <a:spAutoFit/>
          </a:bodyPr>
          <a:lstStyle>
            <a:lvl1pPr marL="12700" marR="5080">
              <a:defRPr/>
            </a:lvl1pPr>
          </a:lstStyle>
          <a:p>
            <a:pPr marL="12700" marR="5080"/>
            <a:r>
              <a:rPr lang="en-AU" spc="10" dirty="0">
                <a:latin typeface="Arial" panose="020B0604020202020204" pitchFamily="34" charset="0"/>
                <a:cs typeface="Arial" panose="020B0604020202020204" pitchFamily="34" charset="0"/>
              </a:rPr>
              <a:t>Heading of the Master Slide 2</a:t>
            </a:r>
            <a:endParaRPr dirty="0">
              <a:latin typeface="Sommet Black"/>
              <a:cs typeface="Sommet Black"/>
            </a:endParaRPr>
          </a:p>
        </p:txBody>
      </p:sp>
      <p:sp>
        <p:nvSpPr>
          <p:cNvPr id="16" name="Text Placeholder 9"/>
          <p:cNvSpPr>
            <a:spLocks noGrp="1"/>
          </p:cNvSpPr>
          <p:nvPr>
            <p:ph type="body" idx="10" hasCustomPrompt="1"/>
          </p:nvPr>
        </p:nvSpPr>
        <p:spPr>
          <a:xfrm>
            <a:off x="4980356" y="1772816"/>
            <a:ext cx="6589345" cy="2405062"/>
          </a:xfrm>
        </p:spPr>
        <p:txBody>
          <a:bodyPr/>
          <a:lstStyle>
            <a:lvl1pPr marL="12700" indent="-342900" defTabSz="914400">
              <a:tabLst>
                <a:tab pos="981075" algn="l"/>
              </a:tabLst>
              <a:defRPr/>
            </a:lvl1pPr>
          </a:lstStyle>
          <a:p>
            <a:pPr marL="12700" defTabSz="914400">
              <a:tabLst>
                <a:tab pos="981075" algn="l"/>
              </a:tabLst>
            </a:pPr>
            <a:r>
              <a:rPr lang="en-AU" sz="1600" b="0" kern="0" spc="-20" dirty="0">
                <a:solidFill>
                  <a:srgbClr val="000000"/>
                </a:solidFill>
                <a:latin typeface="Arial" panose="020B0604020202020204" pitchFamily="34" charset="0"/>
                <a:cs typeface="Arial" panose="020B0604020202020204" pitchFamily="34" charset="0"/>
              </a:rPr>
              <a:t>Maecenas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interdum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Vivamus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sagittis</a:t>
            </a:r>
            <a:r>
              <a:rPr lang="en-AU" sz="1600" b="0" kern="0" spc="-20" dirty="0">
                <a:solidFill>
                  <a:srgbClr val="000000"/>
                </a:solidFill>
                <a:latin typeface="Arial" panose="020B0604020202020204" pitchFamily="34" charset="0"/>
                <a:cs typeface="Arial" panose="020B0604020202020204" pitchFamily="34" charset="0"/>
              </a:rPr>
              <a:t> lacus </a:t>
            </a:r>
            <a:r>
              <a:rPr lang="en-AU" sz="1600" b="0" kern="0" spc="-20" dirty="0" err="1">
                <a:solidFill>
                  <a:srgbClr val="000000"/>
                </a:solidFill>
                <a:latin typeface="Arial" panose="020B0604020202020204" pitchFamily="34" charset="0"/>
                <a:cs typeface="Arial" panose="020B0604020202020204" pitchFamily="34" charset="0"/>
              </a:rPr>
              <a:t>vel</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augue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laoreet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rutrum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auctor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Aenean</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eu</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leo</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Pellentesque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ornare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venenatis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vestibulum</a:t>
            </a:r>
            <a:r>
              <a:rPr lang="en-AU" sz="1600" b="0" kern="0" spc="-20" dirty="0">
                <a:solidFill>
                  <a:srgbClr val="000000"/>
                </a:solidFill>
                <a:latin typeface="Arial" panose="020B0604020202020204" pitchFamily="34" charset="0"/>
                <a:cs typeface="Arial" panose="020B0604020202020204" pitchFamily="34" charset="0"/>
              </a:rPr>
              <a:t>.</a:t>
            </a:r>
          </a:p>
          <a:p>
            <a:pPr marL="12700" defTabSz="914400">
              <a:tabLst>
                <a:tab pos="981075" algn="l"/>
              </a:tabLst>
            </a:pPr>
            <a:endParaRPr lang="en-AU" sz="1600" b="0" kern="0" spc="-20" dirty="0">
              <a:solidFill>
                <a:srgbClr val="000000"/>
              </a:solidFill>
              <a:latin typeface="Arial" panose="020B0604020202020204" pitchFamily="34" charset="0"/>
              <a:cs typeface="Arial" panose="020B0604020202020204" pitchFamily="34" charset="0"/>
            </a:endParaRPr>
          </a:p>
          <a:p>
            <a:pPr marL="12700" defTabSz="914400">
              <a:tabLst>
                <a:tab pos="981075" algn="l"/>
              </a:tabLst>
            </a:pPr>
            <a:r>
              <a:rPr lang="en-AU" sz="1600" b="0" kern="0" spc="-20" dirty="0" err="1">
                <a:solidFill>
                  <a:srgbClr val="000000"/>
                </a:solidFill>
                <a:latin typeface="Arial" panose="020B0604020202020204" pitchFamily="34" charset="0"/>
                <a:cs typeface="Arial" panose="020B0604020202020204" pitchFamily="34" charset="0"/>
              </a:rPr>
              <a:t>Duis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est</a:t>
            </a:r>
            <a:r>
              <a:rPr lang="en-AU" sz="1600" b="0" kern="0" spc="-20" dirty="0">
                <a:solidFill>
                  <a:srgbClr val="000000"/>
                </a:solidFill>
                <a:latin typeface="Arial" panose="020B0604020202020204" pitchFamily="34" charset="0"/>
                <a:cs typeface="Arial" panose="020B0604020202020204" pitchFamily="34" charset="0"/>
              </a:rPr>
              <a:t> non </a:t>
            </a:r>
            <a:r>
              <a:rPr lang="en-AU" sz="1600" b="0" kern="0" spc="-20" dirty="0" err="1">
                <a:solidFill>
                  <a:srgbClr val="000000"/>
                </a:solidFill>
                <a:latin typeface="Arial" panose="020B0604020202020204" pitchFamily="34" charset="0"/>
                <a:cs typeface="Arial" panose="020B0604020202020204" pitchFamily="34" charset="0"/>
              </a:rPr>
              <a:t>commodo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luctus</a:t>
            </a:r>
            <a:r>
              <a:rPr lang="en-AU" sz="1600" b="0" kern="0" spc="-20" dirty="0">
                <a:solidFill>
                  <a:srgbClr val="000000"/>
                </a:solidFill>
                <a:latin typeface="Arial" panose="020B0604020202020204" pitchFamily="34" charset="0"/>
                <a:cs typeface="Arial" panose="020B0604020202020204" pitchFamily="34" charset="0"/>
              </a:rPr>
              <a:t>, nisi </a:t>
            </a:r>
            <a:r>
              <a:rPr lang="en-AU" sz="1600" b="0" kern="0" spc="-20" dirty="0" err="1">
                <a:solidFill>
                  <a:srgbClr val="000000"/>
                </a:solidFill>
                <a:latin typeface="Arial" panose="020B0604020202020204" pitchFamily="34" charset="0"/>
                <a:cs typeface="Arial" panose="020B0604020202020204" pitchFamily="34" charset="0"/>
              </a:rPr>
              <a:t>erat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porttitor</a:t>
            </a:r>
            <a:r>
              <a:rPr lang="en-AU" sz="1600" b="0" kern="0" spc="-20" dirty="0">
                <a:solidFill>
                  <a:srgbClr val="000000"/>
                </a:solidFill>
                <a:latin typeface="Arial" panose="020B0604020202020204" pitchFamily="34" charset="0"/>
                <a:cs typeface="Arial" panose="020B0604020202020204" pitchFamily="34" charset="0"/>
              </a:rPr>
              <a:t> ligula, </a:t>
            </a:r>
            <a:r>
              <a:rPr lang="en-AU" sz="1600" b="0" kern="0" spc="-20" dirty="0" err="1">
                <a:solidFill>
                  <a:srgbClr val="000000"/>
                </a:solidFill>
                <a:latin typeface="Arial" panose="020B0604020202020204" pitchFamily="34" charset="0"/>
                <a:cs typeface="Arial" panose="020B0604020202020204" pitchFamily="34" charset="0"/>
              </a:rPr>
              <a:t>eget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odio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nec</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Nullam</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nibh</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ultricies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vehicula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ut</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a:t>
            </a:r>
          </a:p>
        </p:txBody>
      </p:sp>
      <p:sp>
        <p:nvSpPr>
          <p:cNvPr id="18" name="Text Placeholder 2"/>
          <p:cNvSpPr>
            <a:spLocks noGrp="1"/>
          </p:cNvSpPr>
          <p:nvPr>
            <p:ph type="body" sz="quarter" idx="11" hasCustomPrompt="1"/>
          </p:nvPr>
        </p:nvSpPr>
        <p:spPr>
          <a:xfrm>
            <a:off x="624417" y="1772816"/>
            <a:ext cx="3552727" cy="359154"/>
          </a:xfrm>
        </p:spPr>
        <p:txBody>
          <a:bodyPr/>
          <a:lstStyle>
            <a:lvl1pPr>
              <a:defRPr sz="2400">
                <a:latin typeface="Arial" charset="0"/>
                <a:ea typeface="Arial" charset="0"/>
                <a:cs typeface="Arial" charset="0"/>
              </a:defRPr>
            </a:lvl1pPr>
          </a:lstStyle>
          <a:p>
            <a:pPr lvl="0"/>
            <a:r>
              <a:rPr lang="en-US" dirty="0"/>
              <a:t>Subheading</a:t>
            </a:r>
          </a:p>
        </p:txBody>
      </p:sp>
      <p:sp>
        <p:nvSpPr>
          <p:cNvPr id="20" name="Text Placeholder 2"/>
          <p:cNvSpPr>
            <a:spLocks noGrp="1"/>
          </p:cNvSpPr>
          <p:nvPr>
            <p:ph type="body" sz="quarter" idx="12" hasCustomPrompt="1"/>
          </p:nvPr>
        </p:nvSpPr>
        <p:spPr>
          <a:xfrm>
            <a:off x="624418" y="6060966"/>
            <a:ext cx="478367" cy="288925"/>
          </a:xfrm>
        </p:spPr>
        <p:txBody>
          <a:bodyPr/>
          <a:lstStyle>
            <a:lvl1pPr>
              <a:defRPr sz="2000"/>
            </a:lvl1pPr>
          </a:lstStyle>
          <a:p>
            <a:pPr lvl="0"/>
            <a:r>
              <a:rPr lang="en-US" dirty="0"/>
              <a:t>0</a:t>
            </a:r>
          </a:p>
        </p:txBody>
      </p:sp>
    </p:spTree>
    <p:extLst>
      <p:ext uri="{BB962C8B-B14F-4D97-AF65-F5344CB8AC3E}">
        <p14:creationId xmlns:p14="http://schemas.microsoft.com/office/powerpoint/2010/main" val="183583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2. Title and Content">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bwMode="auto">
          <a:xfrm>
            <a:off x="5422901" y="0"/>
            <a:ext cx="6771217" cy="6470650"/>
          </a:xfrm>
          <a:custGeom>
            <a:avLst/>
            <a:gdLst>
              <a:gd name="connsiteX0" fmla="*/ 0 w 5078413"/>
              <a:gd name="connsiteY0" fmla="*/ 0 h 6470650"/>
              <a:gd name="connsiteX1" fmla="*/ 5078413 w 5078413"/>
              <a:gd name="connsiteY1" fmla="*/ 0 h 6470650"/>
              <a:gd name="connsiteX2" fmla="*/ 5078413 w 5078413"/>
              <a:gd name="connsiteY2" fmla="*/ 6470650 h 6470650"/>
              <a:gd name="connsiteX3" fmla="*/ 0 w 5078413"/>
              <a:gd name="connsiteY3" fmla="*/ 6470650 h 6470650"/>
              <a:gd name="connsiteX4" fmla="*/ 0 w 5078413"/>
              <a:gd name="connsiteY4" fmla="*/ 5539581 h 6470650"/>
              <a:gd name="connsiteX5" fmla="*/ 1728961 w 5078413"/>
              <a:gd name="connsiteY5" fmla="*/ 5539581 h 6470650"/>
              <a:gd name="connsiteX6" fmla="*/ 1728961 w 5078413"/>
              <a:gd name="connsiteY6" fmla="*/ 931069 h 6470650"/>
              <a:gd name="connsiteX7" fmla="*/ 0 w 5078413"/>
              <a:gd name="connsiteY7" fmla="*/ 931069 h 647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8413" h="6470650">
                <a:moveTo>
                  <a:pt x="0" y="0"/>
                </a:moveTo>
                <a:lnTo>
                  <a:pt x="5078413" y="0"/>
                </a:lnTo>
                <a:lnTo>
                  <a:pt x="5078413" y="6470650"/>
                </a:lnTo>
                <a:lnTo>
                  <a:pt x="0" y="6470650"/>
                </a:lnTo>
                <a:lnTo>
                  <a:pt x="0" y="5539581"/>
                </a:lnTo>
                <a:lnTo>
                  <a:pt x="1728961" y="5539581"/>
                </a:lnTo>
                <a:lnTo>
                  <a:pt x="1728961" y="931069"/>
                </a:lnTo>
                <a:lnTo>
                  <a:pt x="0" y="93106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a:noAutofit/>
          </a:bodyPr>
          <a:lstStyle>
            <a:lvl1pPr>
              <a:defRPr baseline="0"/>
            </a:lvl1pPr>
          </a:lstStyle>
          <a:p>
            <a:r>
              <a:rPr lang="en-US" dirty="0"/>
              <a:t>Drag &amp; Drop your image or click the image icon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11" name="Rectangle 10"/>
          <p:cNvSpPr/>
          <p:nvPr userDrawn="1"/>
        </p:nvSpPr>
        <p:spPr>
          <a:xfrm>
            <a:off x="527381" y="931069"/>
            <a:ext cx="7200800" cy="4608512"/>
          </a:xfrm>
          <a:prstGeom prst="rect">
            <a:avLst/>
          </a:prstGeom>
          <a:solidFill>
            <a:schemeClr val="bg1"/>
          </a:solidFill>
          <a:ln>
            <a:noFill/>
          </a:ln>
          <a:effectLst>
            <a:outerShdw blurRad="355600" dist="50800" dir="5400000" sx="99000" sy="99000" algn="ctr" rotWithShape="0">
              <a:schemeClr val="tx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itle 7"/>
          <p:cNvSpPr>
            <a:spLocks noGrp="1"/>
          </p:cNvSpPr>
          <p:nvPr>
            <p:ph type="title"/>
          </p:nvPr>
        </p:nvSpPr>
        <p:spPr>
          <a:xfrm>
            <a:off x="931909" y="1202932"/>
            <a:ext cx="6412231" cy="461665"/>
          </a:xfrm>
        </p:spPr>
        <p:txBody>
          <a:bodyPr/>
          <a:lstStyle>
            <a:lvl1pPr>
              <a:defRPr baseline="0">
                <a:latin typeface="Arial" charset="0"/>
              </a:defRPr>
            </a:lvl1pPr>
          </a:lstStyle>
          <a:p>
            <a:r>
              <a:rPr lang="en-US" dirty="0"/>
              <a:t>Click to edit Master title style</a:t>
            </a:r>
          </a:p>
        </p:txBody>
      </p:sp>
      <p:sp>
        <p:nvSpPr>
          <p:cNvPr id="13" name="Text Placeholder 9"/>
          <p:cNvSpPr>
            <a:spLocks noGrp="1"/>
          </p:cNvSpPr>
          <p:nvPr>
            <p:ph type="body" idx="10"/>
          </p:nvPr>
        </p:nvSpPr>
        <p:spPr>
          <a:xfrm>
            <a:off x="911424" y="2348881"/>
            <a:ext cx="6432715" cy="29523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p:cNvSpPr>
            <a:spLocks noGrp="1"/>
          </p:cNvSpPr>
          <p:nvPr>
            <p:ph type="body" sz="quarter" idx="12" hasCustomPrompt="1"/>
          </p:nvPr>
        </p:nvSpPr>
        <p:spPr>
          <a:xfrm>
            <a:off x="624418" y="6060966"/>
            <a:ext cx="478367" cy="288925"/>
          </a:xfrm>
        </p:spPr>
        <p:txBody>
          <a:bodyPr/>
          <a:lstStyle>
            <a:lvl1pPr>
              <a:defRPr sz="2000"/>
            </a:lvl1pPr>
          </a:lstStyle>
          <a:p>
            <a:pPr lvl="0"/>
            <a:r>
              <a:rPr lang="en-US" dirty="0"/>
              <a:t>0</a:t>
            </a:r>
          </a:p>
        </p:txBody>
      </p:sp>
    </p:spTree>
    <p:extLst>
      <p:ext uri="{BB962C8B-B14F-4D97-AF65-F5344CB8AC3E}">
        <p14:creationId xmlns:p14="http://schemas.microsoft.com/office/powerpoint/2010/main" val="1043059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alpha val="2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0" y="-1"/>
            <a:ext cx="12192000" cy="6470961"/>
          </a:xfrm>
          <a:prstGeom prst="rect">
            <a:avLst/>
          </a:prstGeom>
        </p:spPr>
      </p:pic>
      <p:sp>
        <p:nvSpPr>
          <p:cNvPr id="12" name="object 4"/>
          <p:cNvSpPr txBox="1">
            <a:spLocks noGrp="1"/>
          </p:cNvSpPr>
          <p:nvPr>
            <p:ph type="title" hasCustomPrompt="1"/>
          </p:nvPr>
        </p:nvSpPr>
        <p:spPr>
          <a:xfrm>
            <a:off x="2801328" y="1191656"/>
            <a:ext cx="6568752" cy="461665"/>
          </a:xfrm>
          <a:prstGeom prst="rect">
            <a:avLst/>
          </a:prstGeom>
        </p:spPr>
        <p:txBody>
          <a:bodyPr vert="horz" wrap="square" lIns="0" tIns="0" rIns="0" bIns="0" rtlCol="0">
            <a:spAutoFit/>
          </a:bodyPr>
          <a:lstStyle>
            <a:lvl1pPr marL="12700" marR="5080">
              <a:defRPr/>
            </a:lvl1pPr>
          </a:lstStyle>
          <a:p>
            <a:pPr marL="12700" marR="5080"/>
            <a:r>
              <a:rPr lang="en-AU" spc="10">
                <a:latin typeface="Arial" panose="020B0604020202020204" pitchFamily="34" charset="0"/>
                <a:cs typeface="Arial" panose="020B0604020202020204" pitchFamily="34" charset="0"/>
              </a:rPr>
              <a:t>Heading</a:t>
            </a:r>
            <a:endParaRPr dirty="0">
              <a:latin typeface="Sommet Black"/>
              <a:cs typeface="Sommet Black"/>
            </a:endParaRPr>
          </a:p>
        </p:txBody>
      </p:sp>
      <p:sp>
        <p:nvSpPr>
          <p:cNvPr id="16" name="Text Placeholder 9"/>
          <p:cNvSpPr>
            <a:spLocks noGrp="1"/>
          </p:cNvSpPr>
          <p:nvPr>
            <p:ph type="body" idx="10" hasCustomPrompt="1"/>
          </p:nvPr>
        </p:nvSpPr>
        <p:spPr>
          <a:xfrm>
            <a:off x="2801329" y="2469200"/>
            <a:ext cx="6589345" cy="2405062"/>
          </a:xfrm>
        </p:spPr>
        <p:txBody>
          <a:bodyPr/>
          <a:lstStyle>
            <a:lvl1pPr marL="12700" indent="-342900" defTabSz="914400">
              <a:tabLst>
                <a:tab pos="981075" algn="l"/>
              </a:tabLst>
              <a:defRPr/>
            </a:lvl1pPr>
          </a:lstStyle>
          <a:p>
            <a:pPr marL="12700" defTabSz="914400">
              <a:tabLst>
                <a:tab pos="981075" algn="l"/>
              </a:tabLst>
            </a:pPr>
            <a:r>
              <a:rPr lang="en-AU" sz="1600" b="0" kern="0" spc="-20" dirty="0">
                <a:solidFill>
                  <a:srgbClr val="000000"/>
                </a:solidFill>
                <a:latin typeface="Arial" panose="020B0604020202020204" pitchFamily="34" charset="0"/>
                <a:cs typeface="Arial" panose="020B0604020202020204" pitchFamily="34" charset="0"/>
              </a:rPr>
              <a:t>Maecenas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interdum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Vivamus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sagittis</a:t>
            </a:r>
            <a:r>
              <a:rPr lang="en-AU" sz="1600" b="0" kern="0" spc="-20" dirty="0">
                <a:solidFill>
                  <a:srgbClr val="000000"/>
                </a:solidFill>
                <a:latin typeface="Arial" panose="020B0604020202020204" pitchFamily="34" charset="0"/>
                <a:cs typeface="Arial" panose="020B0604020202020204" pitchFamily="34" charset="0"/>
              </a:rPr>
              <a:t> lacus </a:t>
            </a:r>
            <a:r>
              <a:rPr lang="en-AU" sz="1600" b="0" kern="0" spc="-20" dirty="0" err="1">
                <a:solidFill>
                  <a:srgbClr val="000000"/>
                </a:solidFill>
                <a:latin typeface="Arial" panose="020B0604020202020204" pitchFamily="34" charset="0"/>
                <a:cs typeface="Arial" panose="020B0604020202020204" pitchFamily="34" charset="0"/>
              </a:rPr>
              <a:t>vel</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augue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laoreet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rutrum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auctor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Aenean</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eu</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leo</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Pellentesque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ornare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venenatis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vestibulum</a:t>
            </a:r>
            <a:r>
              <a:rPr lang="en-AU" sz="1600" b="0" kern="0" spc="-20" dirty="0">
                <a:solidFill>
                  <a:srgbClr val="000000"/>
                </a:solidFill>
                <a:latin typeface="Arial" panose="020B0604020202020204" pitchFamily="34" charset="0"/>
                <a:cs typeface="Arial" panose="020B0604020202020204" pitchFamily="34" charset="0"/>
              </a:rPr>
              <a:t>.</a:t>
            </a:r>
          </a:p>
          <a:p>
            <a:pPr marL="12700" defTabSz="914400">
              <a:tabLst>
                <a:tab pos="981075" algn="l"/>
              </a:tabLst>
            </a:pPr>
            <a:endParaRPr lang="en-AU" sz="1600" b="0" kern="0" spc="-20" dirty="0">
              <a:solidFill>
                <a:srgbClr val="000000"/>
              </a:solidFill>
              <a:latin typeface="Arial" panose="020B0604020202020204" pitchFamily="34" charset="0"/>
              <a:cs typeface="Arial" panose="020B0604020202020204" pitchFamily="34" charset="0"/>
            </a:endParaRPr>
          </a:p>
          <a:p>
            <a:pPr marL="12700" defTabSz="914400">
              <a:tabLst>
                <a:tab pos="981075" algn="l"/>
              </a:tabLst>
            </a:pPr>
            <a:r>
              <a:rPr lang="en-AU" sz="1600" b="0" kern="0" spc="-20" dirty="0" err="1">
                <a:solidFill>
                  <a:srgbClr val="000000"/>
                </a:solidFill>
                <a:latin typeface="Arial" panose="020B0604020202020204" pitchFamily="34" charset="0"/>
                <a:cs typeface="Arial" panose="020B0604020202020204" pitchFamily="34" charset="0"/>
              </a:rPr>
              <a:t>Duis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est</a:t>
            </a:r>
            <a:r>
              <a:rPr lang="en-AU" sz="1600" b="0" kern="0" spc="-20" dirty="0">
                <a:solidFill>
                  <a:srgbClr val="000000"/>
                </a:solidFill>
                <a:latin typeface="Arial" panose="020B0604020202020204" pitchFamily="34" charset="0"/>
                <a:cs typeface="Arial" panose="020B0604020202020204" pitchFamily="34" charset="0"/>
              </a:rPr>
              <a:t> non </a:t>
            </a:r>
            <a:r>
              <a:rPr lang="en-AU" sz="1600" b="0" kern="0" spc="-20" dirty="0" err="1">
                <a:solidFill>
                  <a:srgbClr val="000000"/>
                </a:solidFill>
                <a:latin typeface="Arial" panose="020B0604020202020204" pitchFamily="34" charset="0"/>
                <a:cs typeface="Arial" panose="020B0604020202020204" pitchFamily="34" charset="0"/>
              </a:rPr>
              <a:t>commodo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luctus</a:t>
            </a:r>
            <a:r>
              <a:rPr lang="en-AU" sz="1600" b="0" kern="0" spc="-20" dirty="0">
                <a:solidFill>
                  <a:srgbClr val="000000"/>
                </a:solidFill>
                <a:latin typeface="Arial" panose="020B0604020202020204" pitchFamily="34" charset="0"/>
                <a:cs typeface="Arial" panose="020B0604020202020204" pitchFamily="34" charset="0"/>
              </a:rPr>
              <a:t>, nisi </a:t>
            </a:r>
            <a:r>
              <a:rPr lang="en-AU" sz="1600" b="0" kern="0" spc="-20" dirty="0" err="1">
                <a:solidFill>
                  <a:srgbClr val="000000"/>
                </a:solidFill>
                <a:latin typeface="Arial" panose="020B0604020202020204" pitchFamily="34" charset="0"/>
                <a:cs typeface="Arial" panose="020B0604020202020204" pitchFamily="34" charset="0"/>
              </a:rPr>
              <a:t>erat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porttitor</a:t>
            </a:r>
            <a:r>
              <a:rPr lang="en-AU" sz="1600" b="0" kern="0" spc="-20" dirty="0">
                <a:solidFill>
                  <a:srgbClr val="000000"/>
                </a:solidFill>
                <a:latin typeface="Arial" panose="020B0604020202020204" pitchFamily="34" charset="0"/>
                <a:cs typeface="Arial" panose="020B0604020202020204" pitchFamily="34" charset="0"/>
              </a:rPr>
              <a:t> ligula, </a:t>
            </a:r>
            <a:r>
              <a:rPr lang="en-AU" sz="1600" b="0" kern="0" spc="-20" dirty="0" err="1">
                <a:solidFill>
                  <a:srgbClr val="000000"/>
                </a:solidFill>
                <a:latin typeface="Arial" panose="020B0604020202020204" pitchFamily="34" charset="0"/>
                <a:cs typeface="Arial" panose="020B0604020202020204" pitchFamily="34" charset="0"/>
              </a:rPr>
              <a:t>eget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odio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nec</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Nullam</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nibh</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ultricies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vehicula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ut</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a:t>
            </a:r>
          </a:p>
        </p:txBody>
      </p:sp>
      <p:sp>
        <p:nvSpPr>
          <p:cNvPr id="18" name="Text Placeholder 2"/>
          <p:cNvSpPr>
            <a:spLocks noGrp="1"/>
          </p:cNvSpPr>
          <p:nvPr>
            <p:ph type="body" sz="quarter" idx="11" hasCustomPrompt="1"/>
          </p:nvPr>
        </p:nvSpPr>
        <p:spPr>
          <a:xfrm>
            <a:off x="2801329" y="1881683"/>
            <a:ext cx="3552727" cy="359154"/>
          </a:xfrm>
        </p:spPr>
        <p:txBody>
          <a:bodyPr/>
          <a:lstStyle>
            <a:lvl1pPr>
              <a:defRPr sz="2400">
                <a:latin typeface="Arial" charset="0"/>
                <a:ea typeface="Arial" charset="0"/>
                <a:cs typeface="Arial" charset="0"/>
              </a:defRPr>
            </a:lvl1pPr>
          </a:lstStyle>
          <a:p>
            <a:pPr lvl="0"/>
            <a:r>
              <a:rPr lang="en-US" dirty="0"/>
              <a:t>Subheading</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Tree>
    <p:extLst>
      <p:ext uri="{BB962C8B-B14F-4D97-AF65-F5344CB8AC3E}">
        <p14:creationId xmlns:p14="http://schemas.microsoft.com/office/powerpoint/2010/main" val="361821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bg1">
            <a:alpha val="2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2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0" y="-4881"/>
            <a:ext cx="12192000" cy="6475842"/>
          </a:xfrm>
          <a:prstGeom prst="rect">
            <a:avLst/>
          </a:prstGeom>
        </p:spPr>
      </p:pic>
      <p:sp>
        <p:nvSpPr>
          <p:cNvPr id="12" name="object 4"/>
          <p:cNvSpPr txBox="1">
            <a:spLocks noGrp="1"/>
          </p:cNvSpPr>
          <p:nvPr>
            <p:ph type="title" hasCustomPrompt="1"/>
          </p:nvPr>
        </p:nvSpPr>
        <p:spPr>
          <a:xfrm>
            <a:off x="2801328" y="1191656"/>
            <a:ext cx="6568752" cy="461665"/>
          </a:xfrm>
          <a:prstGeom prst="rect">
            <a:avLst/>
          </a:prstGeom>
        </p:spPr>
        <p:txBody>
          <a:bodyPr vert="horz" wrap="square" lIns="0" tIns="0" rIns="0" bIns="0" rtlCol="0">
            <a:spAutoFit/>
          </a:bodyPr>
          <a:lstStyle>
            <a:lvl1pPr marL="12700" marR="5080">
              <a:defRPr/>
            </a:lvl1pPr>
          </a:lstStyle>
          <a:p>
            <a:pPr marL="12700" marR="5080"/>
            <a:r>
              <a:rPr lang="en-AU" spc="10">
                <a:latin typeface="Arial" panose="020B0604020202020204" pitchFamily="34" charset="0"/>
                <a:cs typeface="Arial" panose="020B0604020202020204" pitchFamily="34" charset="0"/>
              </a:rPr>
              <a:t>Heading</a:t>
            </a:r>
            <a:endParaRPr dirty="0">
              <a:latin typeface="Sommet Black"/>
              <a:cs typeface="Sommet Black"/>
            </a:endParaRPr>
          </a:p>
        </p:txBody>
      </p:sp>
      <p:sp>
        <p:nvSpPr>
          <p:cNvPr id="16" name="Text Placeholder 9"/>
          <p:cNvSpPr>
            <a:spLocks noGrp="1"/>
          </p:cNvSpPr>
          <p:nvPr>
            <p:ph type="body" idx="10" hasCustomPrompt="1"/>
          </p:nvPr>
        </p:nvSpPr>
        <p:spPr>
          <a:xfrm>
            <a:off x="2801329" y="2469200"/>
            <a:ext cx="6589345" cy="2405062"/>
          </a:xfrm>
        </p:spPr>
        <p:txBody>
          <a:bodyPr/>
          <a:lstStyle>
            <a:lvl1pPr marL="12700" indent="-342900" defTabSz="914400">
              <a:tabLst>
                <a:tab pos="981075" algn="l"/>
              </a:tabLst>
              <a:defRPr/>
            </a:lvl1pPr>
          </a:lstStyle>
          <a:p>
            <a:pPr marL="12700" defTabSz="914400">
              <a:tabLst>
                <a:tab pos="981075" algn="l"/>
              </a:tabLst>
            </a:pPr>
            <a:r>
              <a:rPr lang="en-AU" sz="1600" b="0" kern="0" spc="-20" dirty="0">
                <a:solidFill>
                  <a:srgbClr val="000000"/>
                </a:solidFill>
                <a:latin typeface="Arial" panose="020B0604020202020204" pitchFamily="34" charset="0"/>
                <a:cs typeface="Arial" panose="020B0604020202020204" pitchFamily="34" charset="0"/>
              </a:rPr>
              <a:t>Maecenas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interdum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Vivamus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sagittis</a:t>
            </a:r>
            <a:r>
              <a:rPr lang="en-AU" sz="1600" b="0" kern="0" spc="-20" dirty="0">
                <a:solidFill>
                  <a:srgbClr val="000000"/>
                </a:solidFill>
                <a:latin typeface="Arial" panose="020B0604020202020204" pitchFamily="34" charset="0"/>
                <a:cs typeface="Arial" panose="020B0604020202020204" pitchFamily="34" charset="0"/>
              </a:rPr>
              <a:t> lacus </a:t>
            </a:r>
            <a:r>
              <a:rPr lang="en-AU" sz="1600" b="0" kern="0" spc="-20" dirty="0" err="1">
                <a:solidFill>
                  <a:srgbClr val="000000"/>
                </a:solidFill>
                <a:latin typeface="Arial" panose="020B0604020202020204" pitchFamily="34" charset="0"/>
                <a:cs typeface="Arial" panose="020B0604020202020204" pitchFamily="34" charset="0"/>
              </a:rPr>
              <a:t>vel</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augue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laoreet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rutrum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faucibus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auctor</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Aenean</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eu</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leo</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Pellentesque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ornare</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quam </a:t>
            </a:r>
            <a:r>
              <a:rPr lang="en-AU" sz="1600" b="0" kern="0" spc="-20" dirty="0" err="1">
                <a:solidFill>
                  <a:srgbClr val="000000"/>
                </a:solidFill>
                <a:latin typeface="Arial" panose="020B0604020202020204" pitchFamily="34" charset="0"/>
                <a:cs typeface="Arial" panose="020B0604020202020204" pitchFamily="34" charset="0"/>
              </a:rPr>
              <a:t>venenatis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vestibulum</a:t>
            </a:r>
            <a:r>
              <a:rPr lang="en-AU" sz="1600" b="0" kern="0" spc="-20" dirty="0">
                <a:solidFill>
                  <a:srgbClr val="000000"/>
                </a:solidFill>
                <a:latin typeface="Arial" panose="020B0604020202020204" pitchFamily="34" charset="0"/>
                <a:cs typeface="Arial" panose="020B0604020202020204" pitchFamily="34" charset="0"/>
              </a:rPr>
              <a:t>.</a:t>
            </a:r>
          </a:p>
          <a:p>
            <a:pPr marL="12700" defTabSz="914400">
              <a:tabLst>
                <a:tab pos="981075" algn="l"/>
              </a:tabLst>
            </a:pPr>
            <a:endParaRPr lang="en-AU" sz="1600" b="0" kern="0" spc="-20" dirty="0">
              <a:solidFill>
                <a:srgbClr val="000000"/>
              </a:solidFill>
              <a:latin typeface="Arial" panose="020B0604020202020204" pitchFamily="34" charset="0"/>
              <a:cs typeface="Arial" panose="020B0604020202020204" pitchFamily="34" charset="0"/>
            </a:endParaRPr>
          </a:p>
          <a:p>
            <a:pPr marL="12700" defTabSz="914400">
              <a:tabLst>
                <a:tab pos="981075" algn="l"/>
              </a:tabLst>
            </a:pPr>
            <a:r>
              <a:rPr lang="en-AU" sz="1600" b="0" kern="0" spc="-20" dirty="0" err="1">
                <a:solidFill>
                  <a:srgbClr val="000000"/>
                </a:solidFill>
                <a:latin typeface="Arial" panose="020B0604020202020204" pitchFamily="34" charset="0"/>
                <a:cs typeface="Arial" panose="020B0604020202020204" pitchFamily="34" charset="0"/>
              </a:rPr>
              <a:t>Duis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mollis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est</a:t>
            </a:r>
            <a:r>
              <a:rPr lang="en-AU" sz="1600" b="0" kern="0" spc="-20" dirty="0">
                <a:solidFill>
                  <a:srgbClr val="000000"/>
                </a:solidFill>
                <a:latin typeface="Arial" panose="020B0604020202020204" pitchFamily="34" charset="0"/>
                <a:cs typeface="Arial" panose="020B0604020202020204" pitchFamily="34" charset="0"/>
              </a:rPr>
              <a:t> non </a:t>
            </a:r>
            <a:r>
              <a:rPr lang="en-AU" sz="1600" b="0" kern="0" spc="-20" dirty="0" err="1">
                <a:solidFill>
                  <a:srgbClr val="000000"/>
                </a:solidFill>
                <a:latin typeface="Arial" panose="020B0604020202020204" pitchFamily="34" charset="0"/>
                <a:cs typeface="Arial" panose="020B0604020202020204" pitchFamily="34" charset="0"/>
              </a:rPr>
              <a:t>commodo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luctus</a:t>
            </a:r>
            <a:r>
              <a:rPr lang="en-AU" sz="1600" b="0" kern="0" spc="-20" dirty="0">
                <a:solidFill>
                  <a:srgbClr val="000000"/>
                </a:solidFill>
                <a:latin typeface="Arial" panose="020B0604020202020204" pitchFamily="34" charset="0"/>
                <a:cs typeface="Arial" panose="020B0604020202020204" pitchFamily="34" charset="0"/>
              </a:rPr>
              <a:t>, nisi </a:t>
            </a:r>
            <a:r>
              <a:rPr lang="en-AU" sz="1600" b="0" kern="0" spc="-20" dirty="0" err="1">
                <a:solidFill>
                  <a:srgbClr val="000000"/>
                </a:solidFill>
                <a:latin typeface="Arial" panose="020B0604020202020204" pitchFamily="34" charset="0"/>
                <a:cs typeface="Arial" panose="020B0604020202020204" pitchFamily="34" charset="0"/>
              </a:rPr>
              <a:t>erat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porttitor</a:t>
            </a:r>
            <a:r>
              <a:rPr lang="en-AU" sz="1600" b="0" kern="0" spc="-20" dirty="0">
                <a:solidFill>
                  <a:srgbClr val="000000"/>
                </a:solidFill>
                <a:latin typeface="Arial" panose="020B0604020202020204" pitchFamily="34" charset="0"/>
                <a:cs typeface="Arial" panose="020B0604020202020204" pitchFamily="34" charset="0"/>
              </a:rPr>
              <a:t> ligula, </a:t>
            </a:r>
            <a:r>
              <a:rPr lang="en-AU" sz="1600" b="0" kern="0" spc="-20" dirty="0" err="1">
                <a:solidFill>
                  <a:srgbClr val="000000"/>
                </a:solidFill>
                <a:latin typeface="Arial" panose="020B0604020202020204" pitchFamily="34" charset="0"/>
                <a:cs typeface="Arial" panose="020B0604020202020204" pitchFamily="34" charset="0"/>
              </a:rPr>
              <a:t>eget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lacinia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odio</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sem</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nec</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Nullam</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dolor</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nibh</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ultricies</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vehicula</a:t>
            </a:r>
            <a:r>
              <a:rPr lang="en-AU" sz="1600" b="0" kern="0" spc="-20" dirty="0">
                <a:solidFill>
                  <a:srgbClr val="000000"/>
                </a:solidFill>
                <a:latin typeface="Arial" panose="020B0604020202020204" pitchFamily="34" charset="0"/>
                <a:cs typeface="Arial" panose="020B0604020202020204" pitchFamily="34" charset="0"/>
              </a:rPr>
              <a:t> </a:t>
            </a:r>
            <a:r>
              <a:rPr lang="en-AU" sz="1600" b="0" kern="0" spc="-20" dirty="0" err="1">
                <a:solidFill>
                  <a:srgbClr val="000000"/>
                </a:solidFill>
                <a:latin typeface="Arial" panose="020B0604020202020204" pitchFamily="34" charset="0"/>
                <a:cs typeface="Arial" panose="020B0604020202020204" pitchFamily="34" charset="0"/>
              </a:rPr>
              <a:t>ut</a:t>
            </a:r>
            <a:r>
              <a:rPr lang="en-AU" sz="1600" b="0" kern="0" spc="-20" dirty="0">
                <a:solidFill>
                  <a:srgbClr val="000000"/>
                </a:solidFill>
                <a:latin typeface="Arial" panose="020B0604020202020204" pitchFamily="34" charset="0"/>
                <a:cs typeface="Arial" panose="020B0604020202020204" pitchFamily="34" charset="0"/>
              </a:rPr>
              <a:t> id </a:t>
            </a:r>
            <a:r>
              <a:rPr lang="en-AU" sz="1600" b="0" kern="0" spc="-20" dirty="0" err="1">
                <a:solidFill>
                  <a:srgbClr val="000000"/>
                </a:solidFill>
                <a:latin typeface="Arial" panose="020B0604020202020204" pitchFamily="34" charset="0"/>
                <a:cs typeface="Arial" panose="020B0604020202020204" pitchFamily="34" charset="0"/>
              </a:rPr>
              <a:t>elit</a:t>
            </a:r>
            <a:r>
              <a:rPr lang="en-AU" sz="1600" b="0" kern="0" spc="-20" dirty="0">
                <a:solidFill>
                  <a:srgbClr val="000000"/>
                </a:solidFill>
                <a:latin typeface="Arial" panose="020B0604020202020204" pitchFamily="34" charset="0"/>
                <a:cs typeface="Arial" panose="020B0604020202020204" pitchFamily="34" charset="0"/>
              </a:rPr>
              <a:t>.</a:t>
            </a:r>
          </a:p>
        </p:txBody>
      </p:sp>
      <p:sp>
        <p:nvSpPr>
          <p:cNvPr id="18" name="Text Placeholder 2"/>
          <p:cNvSpPr>
            <a:spLocks noGrp="1"/>
          </p:cNvSpPr>
          <p:nvPr>
            <p:ph type="body" sz="quarter" idx="11" hasCustomPrompt="1"/>
          </p:nvPr>
        </p:nvSpPr>
        <p:spPr>
          <a:xfrm>
            <a:off x="2801329" y="1881683"/>
            <a:ext cx="3552727" cy="359154"/>
          </a:xfrm>
        </p:spPr>
        <p:txBody>
          <a:bodyPr/>
          <a:lstStyle>
            <a:lvl1pPr>
              <a:defRPr sz="2400">
                <a:latin typeface="Arial" charset="0"/>
                <a:ea typeface="Arial" charset="0"/>
                <a:cs typeface="Arial" charset="0"/>
              </a:defRPr>
            </a:lvl1pPr>
          </a:lstStyle>
          <a:p>
            <a:pPr lvl="0"/>
            <a:r>
              <a:rPr lang="en-US" dirty="0"/>
              <a:t>Subheading</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Tree>
    <p:extLst>
      <p:ext uri="{BB962C8B-B14F-4D97-AF65-F5344CB8AC3E}">
        <p14:creationId xmlns:p14="http://schemas.microsoft.com/office/powerpoint/2010/main" val="213781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 Title and Content">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0" y="0"/>
            <a:ext cx="6191251" cy="6470650"/>
          </a:xfrm>
          <a:solidFill>
            <a:schemeClr val="tx1"/>
          </a:solidFill>
        </p:spPr>
        <p:txBody>
          <a:body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9" y="6470961"/>
            <a:ext cx="12192000" cy="390128"/>
          </a:xfrm>
          <a:prstGeom prst="rect">
            <a:avLst/>
          </a:prstGeom>
        </p:spPr>
      </p:pic>
      <p:sp>
        <p:nvSpPr>
          <p:cNvPr id="12" name="Title 7"/>
          <p:cNvSpPr>
            <a:spLocks noGrp="1"/>
          </p:cNvSpPr>
          <p:nvPr>
            <p:ph type="title" hasCustomPrompt="1"/>
          </p:nvPr>
        </p:nvSpPr>
        <p:spPr>
          <a:xfrm>
            <a:off x="506898" y="1124745"/>
            <a:ext cx="5088565" cy="461665"/>
          </a:xfrm>
        </p:spPr>
        <p:txBody>
          <a:bodyPr/>
          <a:lstStyle>
            <a:lvl1pPr>
              <a:defRPr baseline="0">
                <a:solidFill>
                  <a:schemeClr val="bg1"/>
                </a:solidFill>
                <a:latin typeface="Arial" charset="0"/>
              </a:defRPr>
            </a:lvl1pPr>
          </a:lstStyle>
          <a:p>
            <a:r>
              <a:rPr lang="en-US" dirty="0"/>
              <a:t>Heading</a:t>
            </a:r>
          </a:p>
        </p:txBody>
      </p:sp>
      <p:sp>
        <p:nvSpPr>
          <p:cNvPr id="13" name="Text Placeholder 9"/>
          <p:cNvSpPr>
            <a:spLocks noGrp="1"/>
          </p:cNvSpPr>
          <p:nvPr>
            <p:ph type="body" idx="10" hasCustomPrompt="1"/>
          </p:nvPr>
        </p:nvSpPr>
        <p:spPr>
          <a:xfrm>
            <a:off x="506898" y="2348880"/>
            <a:ext cx="5109049" cy="2520280"/>
          </a:xfrm>
        </p:spPr>
        <p:txBody>
          <a:bodyPr/>
          <a:lstStyle>
            <a:lvl1pPr marL="7938" indent="-7938">
              <a:tabLst/>
              <a:defRPr>
                <a:ln>
                  <a:noFill/>
                </a:ln>
                <a:solidFill>
                  <a:schemeClr val="bg1"/>
                </a:solidFill>
              </a:defRPr>
            </a:lvl1pPr>
            <a:lvl2pPr>
              <a:defRPr>
                <a:ln>
                  <a:noFill/>
                </a:ln>
                <a:solidFill>
                  <a:schemeClr val="bg1"/>
                </a:solidFill>
              </a:defRPr>
            </a:lvl2pPr>
            <a:lvl3pPr>
              <a:defRPr>
                <a:ln>
                  <a:noFill/>
                </a:ln>
                <a:solidFill>
                  <a:schemeClr val="bg1"/>
                </a:solidFill>
              </a:defRPr>
            </a:lvl3pPr>
            <a:lvl4pPr>
              <a:defRPr>
                <a:ln>
                  <a:noFill/>
                </a:ln>
                <a:solidFill>
                  <a:schemeClr val="bg1"/>
                </a:solidFill>
              </a:defRPr>
            </a:lvl4pPr>
            <a:lvl5pPr>
              <a:defRPr>
                <a:ln>
                  <a:noFill/>
                </a:ln>
                <a:solidFill>
                  <a:schemeClr val="bg1"/>
                </a:solidFill>
              </a:defRPr>
            </a:lvl5pPr>
          </a:lstStyle>
          <a:p>
            <a:pPr lvl="0"/>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Nullam</a:t>
            </a:r>
            <a:r>
              <a:rPr lang="en-US" dirty="0"/>
              <a:t> </a:t>
            </a:r>
            <a:r>
              <a:rPr lang="en-US" dirty="0" err="1"/>
              <a:t>quis</a:t>
            </a:r>
            <a:r>
              <a:rPr lang="en-US" dirty="0"/>
              <a:t> </a:t>
            </a:r>
            <a:r>
              <a:rPr lang="en-US" dirty="0" err="1"/>
              <a:t>risus</a:t>
            </a:r>
            <a:r>
              <a:rPr lang="en-US" dirty="0"/>
              <a:t> </a:t>
            </a:r>
            <a:r>
              <a:rPr lang="en-US" dirty="0" err="1"/>
              <a:t>eget</a:t>
            </a:r>
            <a:r>
              <a:rPr lang="en-US" dirty="0"/>
              <a:t> </a:t>
            </a:r>
            <a:r>
              <a:rPr lang="en-US" dirty="0" err="1"/>
              <a:t>urna</a:t>
            </a:r>
            <a:r>
              <a:rPr lang="en-US" dirty="0"/>
              <a:t> </a:t>
            </a:r>
            <a:r>
              <a:rPr lang="en-US" dirty="0" err="1"/>
              <a:t>mollis</a:t>
            </a:r>
            <a:r>
              <a:rPr lang="en-US" dirty="0"/>
              <a:t> </a:t>
            </a:r>
            <a:r>
              <a:rPr lang="en-US" dirty="0" err="1"/>
              <a:t>ornare</a:t>
            </a:r>
            <a:r>
              <a:rPr lang="en-US" dirty="0"/>
              <a:t> </a:t>
            </a:r>
            <a:r>
              <a:rPr lang="en-US" dirty="0" err="1"/>
              <a:t>vel</a:t>
            </a:r>
            <a:r>
              <a:rPr lang="en-US" dirty="0"/>
              <a:t> </a:t>
            </a:r>
            <a:r>
              <a:rPr lang="en-US" dirty="0" err="1"/>
              <a:t>eu</a:t>
            </a:r>
            <a:r>
              <a:rPr lang="en-US" dirty="0"/>
              <a:t> </a:t>
            </a:r>
            <a:r>
              <a:rPr lang="en-US" dirty="0" err="1"/>
              <a:t>leo</a:t>
            </a:r>
            <a:r>
              <a:rPr lang="en-US" dirty="0"/>
              <a:t>.</a:t>
            </a:r>
          </a:p>
          <a:p>
            <a:pPr lvl="0"/>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 </a:t>
            </a:r>
            <a:r>
              <a:rPr lang="en-US" dirty="0" err="1"/>
              <a:t>porttitor</a:t>
            </a:r>
            <a:r>
              <a:rPr lang="en-US" dirty="0"/>
              <a:t> ligula, </a:t>
            </a:r>
            <a:r>
              <a:rPr lang="en-US" dirty="0" err="1"/>
              <a:t>eget</a:t>
            </a:r>
            <a:r>
              <a:rPr lang="en-US" dirty="0"/>
              <a:t> </a:t>
            </a:r>
            <a:r>
              <a:rPr lang="en-US" dirty="0" err="1"/>
              <a:t>lacinia</a:t>
            </a:r>
            <a:r>
              <a:rPr lang="en-US" dirty="0"/>
              <a:t> </a:t>
            </a:r>
            <a:r>
              <a:rPr lang="en-US" dirty="0" err="1"/>
              <a:t>odio</a:t>
            </a:r>
            <a:r>
              <a:rPr lang="en-US" dirty="0"/>
              <a:t> </a:t>
            </a:r>
            <a:r>
              <a:rPr lang="en-US" dirty="0" err="1"/>
              <a:t>sem</a:t>
            </a:r>
            <a:r>
              <a:rPr lang="en-US" dirty="0"/>
              <a:t> </a:t>
            </a:r>
            <a:r>
              <a:rPr lang="en-US" dirty="0" err="1"/>
              <a:t>nec</a:t>
            </a:r>
            <a:r>
              <a:rPr lang="en-US" dirty="0"/>
              <a:t> </a:t>
            </a:r>
            <a:r>
              <a:rPr lang="en-US" dirty="0" err="1"/>
              <a:t>elit</a:t>
            </a:r>
            <a:r>
              <a:rPr lang="en-US" dirty="0"/>
              <a:t>. </a:t>
            </a:r>
            <a:r>
              <a:rPr lang="en-US" dirty="0" err="1"/>
              <a:t>Morbi</a:t>
            </a:r>
            <a:r>
              <a:rPr lang="en-US" dirty="0"/>
              <a:t> </a:t>
            </a:r>
            <a:r>
              <a:rPr lang="en-US" dirty="0" err="1"/>
              <a:t>leo</a:t>
            </a:r>
            <a:r>
              <a:rPr lang="en-US" dirty="0"/>
              <a:t> </a:t>
            </a:r>
            <a:r>
              <a:rPr lang="en-US" dirty="0" err="1"/>
              <a:t>risus</a:t>
            </a:r>
            <a:r>
              <a:rPr lang="en-US" dirty="0"/>
              <a:t>, porta ac </a:t>
            </a:r>
            <a:r>
              <a:rPr lang="en-US" dirty="0" err="1"/>
              <a:t>consectetur</a:t>
            </a:r>
            <a:r>
              <a:rPr lang="en-US" dirty="0"/>
              <a:t> ac, </a:t>
            </a:r>
            <a:r>
              <a:rPr lang="en-US" dirty="0" err="1"/>
              <a:t>vestibulum</a:t>
            </a:r>
            <a:r>
              <a:rPr lang="en-US" dirty="0"/>
              <a:t> at </a:t>
            </a:r>
            <a:r>
              <a:rPr lang="en-US" dirty="0" err="1"/>
              <a:t>eros</a:t>
            </a:r>
            <a:r>
              <a:rPr lang="en-US" dirty="0"/>
              <a:t>. </a:t>
            </a:r>
            <a:r>
              <a:rPr lang="en-US" dirty="0" err="1"/>
              <a:t>Aenean</a:t>
            </a:r>
            <a:r>
              <a:rPr lang="en-US" dirty="0"/>
              <a:t> </a:t>
            </a:r>
            <a:r>
              <a:rPr lang="en-US" dirty="0" err="1"/>
              <a:t>lacinia</a:t>
            </a:r>
            <a:r>
              <a:rPr lang="en-US" dirty="0"/>
              <a:t> </a:t>
            </a:r>
            <a:r>
              <a:rPr lang="en-US" dirty="0" err="1"/>
              <a:t>bibendum</a:t>
            </a:r>
            <a:r>
              <a:rPr lang="en-US" dirty="0"/>
              <a:t> </a:t>
            </a:r>
            <a:r>
              <a:rPr lang="en-US" dirty="0" err="1"/>
              <a:t>nulla</a:t>
            </a:r>
            <a:r>
              <a:rPr lang="en-US" dirty="0"/>
              <a:t> </a:t>
            </a:r>
            <a:r>
              <a:rPr lang="en-US" dirty="0" err="1"/>
              <a:t>sed</a:t>
            </a:r>
            <a:r>
              <a:rPr lang="en-US" dirty="0"/>
              <a:t> </a:t>
            </a:r>
            <a:r>
              <a:rPr lang="en-US" dirty="0" err="1"/>
              <a:t>consectetur</a:t>
            </a:r>
            <a:r>
              <a:rPr lang="en-US" dirty="0"/>
              <a:t>.</a:t>
            </a:r>
          </a:p>
        </p:txBody>
      </p:sp>
      <p:sp>
        <p:nvSpPr>
          <p:cNvPr id="3" name="Picture Placeholder 2"/>
          <p:cNvSpPr>
            <a:spLocks noGrp="1"/>
          </p:cNvSpPr>
          <p:nvPr>
            <p:ph type="pic" sz="quarter" idx="11" hasCustomPrompt="1"/>
          </p:nvPr>
        </p:nvSpPr>
        <p:spPr>
          <a:xfrm>
            <a:off x="6191251" y="0"/>
            <a:ext cx="6002867" cy="6470650"/>
          </a:xfrm>
        </p:spPr>
        <p:txBody>
          <a:bodyPr/>
          <a:lstStyle>
            <a:lvl1pPr marL="342900" marR="0" indent="-342900" algn="l" defTabSz="914400" rtl="0" eaLnBrk="1" fontAlgn="base" latinLnBrk="0" hangingPunct="1">
              <a:lnSpc>
                <a:spcPct val="100000"/>
              </a:lnSpc>
              <a:spcBef>
                <a:spcPts val="1200"/>
              </a:spcBef>
              <a:spcAft>
                <a:spcPct val="0"/>
              </a:spcAft>
              <a:buClrTx/>
              <a:buSzTx/>
              <a:buFont typeface="Arial" charset="0"/>
              <a:buNone/>
              <a:tabLst/>
              <a:defRPr/>
            </a:lvl1pPr>
          </a:lstStyle>
          <a:p>
            <a:r>
              <a:rPr lang="en-US" dirty="0"/>
              <a:t>Drag &amp; Drop your image or click the image icon</a:t>
            </a:r>
          </a:p>
          <a:p>
            <a:endParaRPr lang="en-US" dirty="0"/>
          </a:p>
        </p:txBody>
      </p:sp>
      <p:sp>
        <p:nvSpPr>
          <p:cNvPr id="10" name="Rectangle 9"/>
          <p:cNvSpPr/>
          <p:nvPr userDrawn="1"/>
        </p:nvSpPr>
        <p:spPr>
          <a:xfrm>
            <a:off x="506898" y="1700809"/>
            <a:ext cx="5088565" cy="45719"/>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225793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Title Placeholder 2"/>
          <p:cNvSpPr>
            <a:spLocks noGrp="1"/>
          </p:cNvSpPr>
          <p:nvPr>
            <p:ph type="title"/>
          </p:nvPr>
        </p:nvSpPr>
        <p:spPr bwMode="auto">
          <a:xfrm>
            <a:off x="624417" y="433388"/>
            <a:ext cx="1094528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1030" name="Text Placeholder 3"/>
          <p:cNvSpPr>
            <a:spLocks noGrp="1"/>
          </p:cNvSpPr>
          <p:nvPr>
            <p:ph type="body" idx="1"/>
          </p:nvPr>
        </p:nvSpPr>
        <p:spPr bwMode="auto">
          <a:xfrm>
            <a:off x="624417" y="1225551"/>
            <a:ext cx="109728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 </a:t>
            </a:r>
          </a:p>
          <a:p>
            <a:pPr lvl="4"/>
            <a:r>
              <a:rPr lang="en-US" altLang="en-US"/>
              <a:t>Fifth level</a:t>
            </a:r>
          </a:p>
          <a:p>
            <a:pPr lvl="3"/>
            <a:endParaRPr lang="en-US" altLang="en-US"/>
          </a:p>
        </p:txBody>
      </p:sp>
    </p:spTree>
    <p:extLst>
      <p:ext uri="{BB962C8B-B14F-4D97-AF65-F5344CB8AC3E}">
        <p14:creationId xmlns:p14="http://schemas.microsoft.com/office/powerpoint/2010/main" val="30509484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hdr="0" ftr="0" dt="0"/>
  <p:txStyles>
    <p:titleStyle>
      <a:lvl1pPr algn="l" rtl="0" eaLnBrk="1" fontAlgn="base" hangingPunct="1">
        <a:spcBef>
          <a:spcPct val="0"/>
        </a:spcBef>
        <a:spcAft>
          <a:spcPct val="0"/>
        </a:spcAft>
        <a:defRPr sz="3000" b="1" kern="1200">
          <a:solidFill>
            <a:schemeClr val="tx1"/>
          </a:solidFill>
          <a:latin typeface="+mj-lt"/>
          <a:ea typeface="ＭＳ Ｐゴシック" charset="-128"/>
          <a:cs typeface="ＭＳ Ｐゴシック" charset="-128"/>
        </a:defRPr>
      </a:lvl1pPr>
      <a:lvl2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2pPr>
      <a:lvl3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3pPr>
      <a:lvl4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4pPr>
      <a:lvl5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1"/>
          </a:solidFill>
          <a:latin typeface="Sommet" pitchFamily="50" charset="0"/>
        </a:defRPr>
      </a:lvl6pPr>
      <a:lvl7pPr marL="914400" algn="ctr" rtl="0" eaLnBrk="1" fontAlgn="base" hangingPunct="1">
        <a:spcBef>
          <a:spcPct val="0"/>
        </a:spcBef>
        <a:spcAft>
          <a:spcPct val="0"/>
        </a:spcAft>
        <a:defRPr sz="4400">
          <a:solidFill>
            <a:schemeClr val="tx1"/>
          </a:solidFill>
          <a:latin typeface="Sommet" pitchFamily="50" charset="0"/>
        </a:defRPr>
      </a:lvl7pPr>
      <a:lvl8pPr marL="1371600" algn="ctr" rtl="0" eaLnBrk="1" fontAlgn="base" hangingPunct="1">
        <a:spcBef>
          <a:spcPct val="0"/>
        </a:spcBef>
        <a:spcAft>
          <a:spcPct val="0"/>
        </a:spcAft>
        <a:defRPr sz="4400">
          <a:solidFill>
            <a:schemeClr val="tx1"/>
          </a:solidFill>
          <a:latin typeface="Sommet" pitchFamily="50" charset="0"/>
        </a:defRPr>
      </a:lvl8pPr>
      <a:lvl9pPr marL="1828800" algn="ctr" rtl="0" eaLnBrk="1" fontAlgn="base" hangingPunct="1">
        <a:spcBef>
          <a:spcPct val="0"/>
        </a:spcBef>
        <a:spcAft>
          <a:spcPct val="0"/>
        </a:spcAft>
        <a:defRPr sz="4400">
          <a:solidFill>
            <a:schemeClr val="tx1"/>
          </a:solidFill>
          <a:latin typeface="Sommet" pitchFamily="50" charset="0"/>
        </a:defRPr>
      </a:lvl9pPr>
    </p:titleStyle>
    <p:bodyStyle>
      <a:lvl1pPr marL="342900" indent="-342900" algn="l" rtl="0" eaLnBrk="1" fontAlgn="base" hangingPunct="1">
        <a:spcBef>
          <a:spcPts val="1200"/>
        </a:spcBef>
        <a:spcAft>
          <a:spcPct val="0"/>
        </a:spcAft>
        <a:buFont typeface="Arial" charset="0"/>
        <a:defRPr sz="1600" kern="1200">
          <a:solidFill>
            <a:schemeClr val="tx1"/>
          </a:solidFill>
          <a:latin typeface="+mn-lt"/>
          <a:ea typeface="ＭＳ Ｐゴシック" charset="-128"/>
          <a:cs typeface="ＭＳ Ｐゴシック" charset="-128"/>
        </a:defRPr>
      </a:lvl1pPr>
      <a:lvl2pPr marL="269875" indent="-269875" algn="l" rtl="0" eaLnBrk="1" fontAlgn="base" hangingPunct="1">
        <a:spcBef>
          <a:spcPts val="900"/>
        </a:spcBef>
        <a:spcAft>
          <a:spcPct val="0"/>
        </a:spcAft>
        <a:buFont typeface="Arial" charset="0"/>
        <a:buChar char="•"/>
        <a:defRPr sz="1600" kern="1200">
          <a:solidFill>
            <a:schemeClr val="tx1"/>
          </a:solidFill>
          <a:latin typeface="+mn-lt"/>
          <a:ea typeface="ＭＳ Ｐゴシック" charset="-128"/>
          <a:cs typeface="+mn-cs"/>
        </a:defRPr>
      </a:lvl2pPr>
      <a:lvl3pPr marL="539750" indent="-269875" algn="l" rtl="0" eaLnBrk="1" fontAlgn="base" hangingPunct="1">
        <a:spcBef>
          <a:spcPts val="600"/>
        </a:spcBef>
        <a:spcAft>
          <a:spcPct val="0"/>
        </a:spcAft>
        <a:buFont typeface="Lucida Grande" charset="0"/>
        <a:buChar char="–"/>
        <a:defRPr sz="1600" kern="1200">
          <a:solidFill>
            <a:schemeClr val="tx1"/>
          </a:solidFill>
          <a:latin typeface="+mn-lt"/>
          <a:ea typeface="ヒラギノ角ゴ Pro W3" pitchFamily="-60" charset="-128"/>
          <a:cs typeface="ヒラギノ角ゴ Pro W3" charset="-128"/>
        </a:defRPr>
      </a:lvl3pPr>
      <a:lvl4pPr marL="809625" indent="-269875" algn="l" rtl="0" eaLnBrk="1" fontAlgn="base" hangingPunct="1">
        <a:spcBef>
          <a:spcPts val="600"/>
        </a:spcBef>
        <a:spcAft>
          <a:spcPct val="0"/>
        </a:spcAft>
        <a:buFont typeface="Lucida Grande" charset="0"/>
        <a:buChar char="»"/>
        <a:defRPr sz="1600" kern="1200">
          <a:solidFill>
            <a:schemeClr val="tx1"/>
          </a:solidFill>
          <a:latin typeface="+mn-lt"/>
          <a:ea typeface="ヒラギノ角ゴ Pro W3" pitchFamily="-60" charset="-128"/>
          <a:cs typeface="ヒラギノ角ゴ Pro W3" charset="-128"/>
        </a:defRPr>
      </a:lvl4pPr>
      <a:lvl5pPr marL="1095375" indent="-285750" algn="l" rtl="0" eaLnBrk="1" fontAlgn="base" hangingPunct="1">
        <a:spcBef>
          <a:spcPts val="600"/>
        </a:spcBef>
        <a:spcAft>
          <a:spcPct val="0"/>
        </a:spcAft>
        <a:buFont typeface="Wingdings" charset="2"/>
        <a:buChar char="§"/>
        <a:defRPr sz="16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hyperlink" Target="https://www.linkedin.com/learning/project-management-foundations-2019/how-to-gather-data-3?autoplay=true&amp;resume=false&amp;u=2087740" TargetMode="External"/><Relationship Id="rId7" Type="http://schemas.openxmlformats.org/officeDocument/2006/relationships/hyperlink" Target="https://www.linkedin.com/learning/project-management-foundations-integration-2/monitor-and-control-project-work?autoplay=true&amp;resume=false&amp;u=2087740"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linkedin.com/learning/project-management-foundations-2019/how-to-get-a-project-back-on-track-3?autoplay=true&amp;resume=false&amp;u=2087740" TargetMode="External"/><Relationship Id="rId5" Type="http://schemas.openxmlformats.org/officeDocument/2006/relationships/hyperlink" Target="https://www.linkedin.com/learning/project-management-foundations-2019/learn-how-to-solve-problems-3?autoplay=true&amp;resume=false&amp;u=2087740" TargetMode="External"/><Relationship Id="rId4" Type="http://schemas.openxmlformats.org/officeDocument/2006/relationships/hyperlink" Target="https://www.myit.unsw.edu.au/services/staff/educational-technology/linkedin-learning"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1.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hyperlink" Target="https://www.linkedin.com/learning/project-management-foundations-2019/how-to-manage-project-change-3?autoplay=true&amp;resume=false&amp;u=2087740"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hyperlink" Target="https://www.myit.unsw.edu.au/services/staff/educational-technology/linkedin-learning"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62.xml.rels><?xml version="1.0" encoding="UTF-8" standalone="yes"?>
<Relationships xmlns="http://schemas.openxmlformats.org/package/2006/relationships"><Relationship Id="rId3" Type="http://schemas.openxmlformats.org/officeDocument/2006/relationships/hyperlink" Target="https://www.linkedin.com/learning/project-management-foundations-2019/understand-earned-value-analysis-3?autoplay=true&amp;resume=false&amp;u=2087740"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hyperlink" Target="https://www.linkedin.com/learning/microsoft-project-2016-essential-training/using-earned-value?autoplay=true&amp;resume=false&amp;u=2087740" TargetMode="External"/><Relationship Id="rId4" Type="http://schemas.openxmlformats.org/officeDocument/2006/relationships/hyperlink" Target="https://www.myit.unsw.edu.au/services/staff/educational-technology/linkedin-learning"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45.jpe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hyperlink" Target="https://www.linkedin.com/learning/project-management-foundations-2019/understand-the-critical-path-3?autoplay=true&amp;resume=false&amp;u=2087740" TargetMode="External"/><Relationship Id="rId2" Type="http://schemas.openxmlformats.org/officeDocument/2006/relationships/notesSlide" Target="../notesSlides/notesSlide70.xml"/><Relationship Id="rId1" Type="http://schemas.openxmlformats.org/officeDocument/2006/relationships/slideLayout" Target="../slideLayouts/slideLayout15.xml"/><Relationship Id="rId6" Type="http://schemas.openxmlformats.org/officeDocument/2006/relationships/hyperlink" Target="https://www.linkedin.com/learning/managing-resource-constrained-projects-with-microsoft-project/recording-progress?autoplay=true&amp;resume=false&amp;u=2087740" TargetMode="External"/><Relationship Id="rId5" Type="http://schemas.openxmlformats.org/officeDocument/2006/relationships/hyperlink" Target="https://www.linkedin.com/learning/project-management-foundations-2019/evaluate-progress-3?autoplay=true&amp;resume=false&amp;u=2087740" TargetMode="External"/><Relationship Id="rId4" Type="http://schemas.openxmlformats.org/officeDocument/2006/relationships/hyperlink" Target="https://www.myit.unsw.edu.au/services/staff/educational-technology/linkedin-learning" TargetMode="Externa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47.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48.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50.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51.jpeg"/></Relationships>
</file>

<file path=ppt/slides/_rels/slide78.xml.rels><?xml version="1.0" encoding="UTF-8" standalone="yes"?>
<Relationships xmlns="http://schemas.openxmlformats.org/package/2006/relationships"><Relationship Id="rId3" Type="http://schemas.openxmlformats.org/officeDocument/2006/relationships/hyperlink" Target="https://www.linkedin.com/learning/project-management-foundations-2019/learn-how-to-manage-project-scope-3?autoplay=true&amp;resume=false&amp;u=2087740" TargetMode="External"/><Relationship Id="rId7" Type="http://schemas.openxmlformats.org/officeDocument/2006/relationships/hyperlink" Target="https://www.linkedin.com/learning/project-management-foundations-2019/how-to-manage-technical-teams-3?autoplay=true&amp;resume=false&amp;u=2087740" TargetMode="External"/><Relationship Id="rId2" Type="http://schemas.openxmlformats.org/officeDocument/2006/relationships/notesSlide" Target="../notesSlides/notesSlide77.xml"/><Relationship Id="rId1" Type="http://schemas.openxmlformats.org/officeDocument/2006/relationships/slideLayout" Target="../slideLayouts/slideLayout15.xml"/><Relationship Id="rId6" Type="http://schemas.openxmlformats.org/officeDocument/2006/relationships/hyperlink" Target="https://www.linkedin.com/learning/project-management-foundations-2019/manage-team-resources-3?autoplay=true&amp;resume=false&amp;u=2087740" TargetMode="External"/><Relationship Id="rId5" Type="http://schemas.openxmlformats.org/officeDocument/2006/relationships/hyperlink" Target="https://www.linkedin.com/learning/project-management-foundations-2019/monitor-and-control-risks-3?autoplay=true&amp;resume=false&amp;u=2087740" TargetMode="External"/><Relationship Id="rId4" Type="http://schemas.openxmlformats.org/officeDocument/2006/relationships/hyperlink" Target="https://www.myit.unsw.edu.au/services/staff/educational-technology/linkedin-learning"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12.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3.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hyperlink" Target="https://www.linkedin.com/learning/project-management-foundations-2019/how-to-run-a-project-3?autoplay=true&amp;resume=false&amp;u=2087740" TargetMode="External"/><Relationship Id="rId7" Type="http://schemas.openxmlformats.org/officeDocument/2006/relationships/hyperlink" Target="https://www.linkedin.com/learning/leading-projects/execute-the-project-plan-2?autoplay=true&amp;resume=false&amp;u=2087740"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hyperlink" Target="https://www.linkedin.com/learning/project-management-foundations-2019/techniques-for-communicating-effectively-3?autoplay=true&amp;resume=false&amp;u=2087740" TargetMode="External"/><Relationship Id="rId5" Type="http://schemas.openxmlformats.org/officeDocument/2006/relationships/hyperlink" Target="https://www.linkedin.com/learning/project-management-foundations-2019/project-management-software-options-3?autoplay=true&amp;resume=false&amp;u=2087740" TargetMode="External"/><Relationship Id="rId4" Type="http://schemas.openxmlformats.org/officeDocument/2006/relationships/hyperlink" Target="https://www.myit.unsw.edu.au/services/staff/educational-technology/linkedin-learning" TargetMode="Externa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93.xml.rels><?xml version="1.0" encoding="UTF-8" standalone="yes"?>
<Relationships xmlns="http://schemas.openxmlformats.org/package/2006/relationships"><Relationship Id="rId3" Type="http://schemas.openxmlformats.org/officeDocument/2006/relationships/hyperlink" Target="https://www.linkedin.com/learning/project-management-foundations-2019/close-a-project-3?autoplay=true&amp;resume=false&amp;u=2087740" TargetMode="External"/><Relationship Id="rId2" Type="http://schemas.openxmlformats.org/officeDocument/2006/relationships/notesSlide" Target="../notesSlides/notesSlide91.xml"/><Relationship Id="rId1" Type="http://schemas.openxmlformats.org/officeDocument/2006/relationships/slideLayout" Target="../slideLayouts/slideLayout15.xml"/><Relationship Id="rId5" Type="http://schemas.openxmlformats.org/officeDocument/2006/relationships/hyperlink" Target="https://www.linkedin.com/learning/project-management-foundations-2019/learn-how-to-close-and-transition-projects-3?autoplay=true&amp;resume=false&amp;u=2087740" TargetMode="External"/><Relationship Id="rId4" Type="http://schemas.openxmlformats.org/officeDocument/2006/relationships/hyperlink" Target="https://www.myit.unsw.edu.au/services/staff/educational-technology/linkedin-learning" TargetMode="Externa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ags" Target="../tags/tag87.xml"/><Relationship Id="rId4" Type="http://schemas.openxmlformats.org/officeDocument/2006/relationships/image" Target="../media/image6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4C39364-6FDC-4226-B1D9-F9F17E30370B}"/>
              </a:ext>
            </a:extLst>
          </p:cNvPr>
          <p:cNvPicPr>
            <a:picLocks noChangeAspect="1"/>
          </p:cNvPicPr>
          <p:nvPr/>
        </p:nvPicPr>
        <p:blipFill>
          <a:blip r:embed="rId2"/>
          <a:stretch>
            <a:fillRect/>
          </a:stretch>
        </p:blipFill>
        <p:spPr>
          <a:xfrm>
            <a:off x="2387004" y="2346919"/>
            <a:ext cx="3821337" cy="2668832"/>
          </a:xfrm>
          <a:prstGeom prst="rect">
            <a:avLst/>
          </a:prstGeom>
        </p:spPr>
      </p:pic>
      <p:sp>
        <p:nvSpPr>
          <p:cNvPr id="2" name="Title 1">
            <a:extLst>
              <a:ext uri="{FF2B5EF4-FFF2-40B4-BE49-F238E27FC236}">
                <a16:creationId xmlns:a16="http://schemas.microsoft.com/office/drawing/2014/main" id="{ED3CD507-42D6-4563-B3DC-26076475BAE0}"/>
              </a:ext>
            </a:extLst>
          </p:cNvPr>
          <p:cNvSpPr>
            <a:spLocks noGrp="1"/>
          </p:cNvSpPr>
          <p:nvPr>
            <p:ph type="title"/>
          </p:nvPr>
        </p:nvSpPr>
        <p:spPr>
          <a:xfrm>
            <a:off x="6838181" y="-14359"/>
            <a:ext cx="5353819" cy="5015751"/>
          </a:xfrm>
        </p:spPr>
        <p:txBody>
          <a:bodyPr/>
          <a:lstStyle/>
          <a:p>
            <a:r>
              <a:rPr lang="en-US" dirty="0"/>
              <a:t>Week 7</a:t>
            </a:r>
            <a:br>
              <a:rPr lang="en-US" dirty="0"/>
            </a:br>
            <a:br>
              <a:rPr lang="en-US" dirty="0"/>
            </a:br>
            <a:r>
              <a:rPr lang="en-US" dirty="0"/>
              <a:t>Lecture 7.1 – Part 1</a:t>
            </a:r>
            <a:br>
              <a:rPr lang="en-US" dirty="0"/>
            </a:br>
            <a:br>
              <a:rPr lang="en-US" dirty="0"/>
            </a:br>
            <a:r>
              <a:rPr lang="en-US" dirty="0"/>
              <a:t>Managing Project Execution </a:t>
            </a:r>
            <a:br>
              <a:rPr lang="en-US" dirty="0"/>
            </a:br>
            <a:r>
              <a:rPr lang="en-US" dirty="0"/>
              <a:t>using</a:t>
            </a:r>
            <a:br>
              <a:rPr lang="en-US" dirty="0"/>
            </a:br>
            <a:r>
              <a:rPr lang="en-US" dirty="0"/>
              <a:t>Project Controls</a:t>
            </a:r>
            <a:endParaRPr lang="en-AU" dirty="0"/>
          </a:p>
        </p:txBody>
      </p:sp>
      <p:sp>
        <p:nvSpPr>
          <p:cNvPr id="3" name="Content Placeholder 2">
            <a:extLst>
              <a:ext uri="{FF2B5EF4-FFF2-40B4-BE49-F238E27FC236}">
                <a16:creationId xmlns:a16="http://schemas.microsoft.com/office/drawing/2014/main" id="{035ECEFF-1BD8-4EF0-8AFC-27CDC350F102}"/>
              </a:ext>
            </a:extLst>
          </p:cNvPr>
          <p:cNvSpPr>
            <a:spLocks noGrp="1"/>
          </p:cNvSpPr>
          <p:nvPr>
            <p:ph idx="1"/>
          </p:nvPr>
        </p:nvSpPr>
        <p:spPr>
          <a:xfrm>
            <a:off x="205199" y="5169599"/>
            <a:ext cx="5175183" cy="1522749"/>
          </a:xfrm>
        </p:spPr>
        <p:txBody>
          <a:bodyPr>
            <a:noAutofit/>
          </a:bodyPr>
          <a:lstStyle/>
          <a:p>
            <a:r>
              <a:rPr lang="en-US" sz="1800" dirty="0"/>
              <a:t>GSOE9820 Engineering Project Management</a:t>
            </a:r>
          </a:p>
          <a:p>
            <a:r>
              <a:rPr lang="en-US" sz="1800" dirty="0"/>
              <a:t>Term 3 2022</a:t>
            </a:r>
          </a:p>
          <a:p>
            <a:r>
              <a:rPr lang="en-US" sz="1800" dirty="0"/>
              <a:t>Bernard Hayes</a:t>
            </a:r>
            <a:endParaRPr lang="en-AU" sz="1800" dirty="0"/>
          </a:p>
        </p:txBody>
      </p:sp>
      <p:pic>
        <p:nvPicPr>
          <p:cNvPr id="9" name="Picture 5">
            <a:extLst>
              <a:ext uri="{FF2B5EF4-FFF2-40B4-BE49-F238E27FC236}">
                <a16:creationId xmlns:a16="http://schemas.microsoft.com/office/drawing/2014/main" id="{C129B532-C959-419B-8308-C59A20566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59"/>
            <a:ext cx="2376263" cy="433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6">
            <a:extLst>
              <a:ext uri="{FF2B5EF4-FFF2-40B4-BE49-F238E27FC236}">
                <a16:creationId xmlns:a16="http://schemas.microsoft.com/office/drawing/2014/main" id="{EF7C997B-9AE7-412F-B491-008340C1F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4771" y="-14359"/>
            <a:ext cx="3221289" cy="316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78706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4" name="Picture 3">
            <a:extLst>
              <a:ext uri="{FF2B5EF4-FFF2-40B4-BE49-F238E27FC236}">
                <a16:creationId xmlns:a16="http://schemas.microsoft.com/office/drawing/2014/main" id="{F79B10EF-E14D-4B23-BE35-DED3616B7035}"/>
              </a:ext>
            </a:extLst>
          </p:cNvPr>
          <p:cNvPicPr>
            <a:picLocks noChangeAspect="1"/>
          </p:cNvPicPr>
          <p:nvPr/>
        </p:nvPicPr>
        <p:blipFill>
          <a:blip r:embed="rId4"/>
          <a:stretch>
            <a:fillRect/>
          </a:stretch>
        </p:blipFill>
        <p:spPr>
          <a:xfrm>
            <a:off x="0" y="52354"/>
            <a:ext cx="12192000" cy="6432852"/>
          </a:xfrm>
          <a:prstGeom prst="rect">
            <a:avLst/>
          </a:prstGeom>
        </p:spPr>
      </p:pic>
    </p:spTree>
    <p:custDataLst>
      <p:tags r:id="rId1"/>
    </p:custDataLst>
    <p:extLst>
      <p:ext uri="{BB962C8B-B14F-4D97-AF65-F5344CB8AC3E}">
        <p14:creationId xmlns:p14="http://schemas.microsoft.com/office/powerpoint/2010/main" val="3514947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1EF16EB1-85DA-41C7-99F2-88AA6B76FB8A}"/>
              </a:ext>
            </a:extLst>
          </p:cNvPr>
          <p:cNvPicPr>
            <a:picLocks noChangeAspect="1"/>
          </p:cNvPicPr>
          <p:nvPr/>
        </p:nvPicPr>
        <p:blipFill>
          <a:blip r:embed="rId4"/>
          <a:stretch>
            <a:fillRect/>
          </a:stretch>
        </p:blipFill>
        <p:spPr>
          <a:xfrm>
            <a:off x="863601" y="399423"/>
            <a:ext cx="9281885" cy="5806005"/>
          </a:xfrm>
          <a:prstGeom prst="rect">
            <a:avLst/>
          </a:prstGeom>
        </p:spPr>
      </p:pic>
    </p:spTree>
    <p:custDataLst>
      <p:tags r:id="rId1"/>
    </p:custDataLst>
    <p:extLst>
      <p:ext uri="{BB962C8B-B14F-4D97-AF65-F5344CB8AC3E}">
        <p14:creationId xmlns:p14="http://schemas.microsoft.com/office/powerpoint/2010/main" val="3918751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60282412-E0AF-4591-9992-71211668D879}"/>
              </a:ext>
            </a:extLst>
          </p:cNvPr>
          <p:cNvPicPr>
            <a:picLocks noChangeAspect="1"/>
          </p:cNvPicPr>
          <p:nvPr/>
        </p:nvPicPr>
        <p:blipFill>
          <a:blip r:embed="rId4"/>
          <a:stretch>
            <a:fillRect/>
          </a:stretch>
        </p:blipFill>
        <p:spPr>
          <a:xfrm>
            <a:off x="1355187" y="652921"/>
            <a:ext cx="9481625" cy="6024106"/>
          </a:xfrm>
          <a:prstGeom prst="rect">
            <a:avLst/>
          </a:prstGeom>
        </p:spPr>
      </p:pic>
      <p:sp>
        <p:nvSpPr>
          <p:cNvPr id="3" name="TextBox 2">
            <a:extLst>
              <a:ext uri="{FF2B5EF4-FFF2-40B4-BE49-F238E27FC236}">
                <a16:creationId xmlns:a16="http://schemas.microsoft.com/office/drawing/2014/main" id="{509EACA4-C01A-ABA6-BCDA-BFCB6300D36B}"/>
              </a:ext>
            </a:extLst>
          </p:cNvPr>
          <p:cNvSpPr txBox="1"/>
          <p:nvPr/>
        </p:nvSpPr>
        <p:spPr>
          <a:xfrm>
            <a:off x="5560142" y="2035277"/>
            <a:ext cx="2856271" cy="584775"/>
          </a:xfrm>
          <a:prstGeom prst="rect">
            <a:avLst/>
          </a:prstGeom>
          <a:solidFill>
            <a:schemeClr val="tx2">
              <a:lumMod val="60000"/>
              <a:lumOff val="40000"/>
            </a:schemeClr>
          </a:solidFill>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chemeClr val="bg1"/>
                </a:solidFill>
                <a:effectLst/>
                <a:uLnTx/>
                <a:uFillTx/>
                <a:latin typeface="Arial Black" panose="020B0A04020102020204" pitchFamily="34" charset="0"/>
              </a:rPr>
              <a:t>YOUR PMP !</a:t>
            </a:r>
          </a:p>
        </p:txBody>
      </p:sp>
    </p:spTree>
    <p:custDataLst>
      <p:tags r:id="rId1"/>
    </p:custDataLst>
    <p:extLst>
      <p:ext uri="{BB962C8B-B14F-4D97-AF65-F5344CB8AC3E}">
        <p14:creationId xmlns:p14="http://schemas.microsoft.com/office/powerpoint/2010/main" val="46766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2208" y="305147"/>
            <a:ext cx="11567583" cy="923330"/>
          </a:xfrm>
        </p:spPr>
        <p:txBody>
          <a:bodyPr/>
          <a:lstStyle/>
          <a:p>
            <a:r>
              <a:rPr lang="en-US" dirty="0"/>
              <a:t>Managing Progress via  Process Control is via a ‘Closed Loop’</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4417" y="1207868"/>
            <a:ext cx="10515600" cy="1245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Applying Feedback Control ‘Closed Loop’</a:t>
            </a:r>
            <a:r>
              <a:rPr kumimoji="0" lang="en-US" b="0" i="0" u="none" strike="noStrike" kern="1200" cap="none" spc="0" normalizeH="0" noProof="0" dirty="0">
                <a:ln>
                  <a:noFill/>
                </a:ln>
                <a:solidFill>
                  <a:srgbClr val="404040"/>
                </a:solidFill>
                <a:effectLst/>
                <a:uLnTx/>
                <a:uFillTx/>
                <a:latin typeface="Arial"/>
                <a:ea typeface="+mn-ea"/>
                <a:cs typeface="Arial" panose="020B0604020202020204" pitchFamily="34" charset="0"/>
              </a:rPr>
              <a:t> concept</a:t>
            </a:r>
            <a:r>
              <a:rPr kumimoji="0" lang="en-US"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Command-&gt;Measure-&gt;Feedback-&gt;Correct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0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0DD412B-194F-4BA4-AF08-D5598EADE7AE}"/>
              </a:ext>
            </a:extLst>
          </p:cNvPr>
          <p:cNvSpPr txBox="1"/>
          <p:nvPr/>
        </p:nvSpPr>
        <p:spPr>
          <a:xfrm>
            <a:off x="624417" y="2406462"/>
            <a:ext cx="11567583" cy="735586"/>
          </a:xfrm>
          <a:prstGeom prst="rect">
            <a:avLst/>
          </a:prstGeom>
        </p:spPr>
        <p:txBody>
          <a:bodyPr wrap="square" rtlCol="0">
            <a:spAutoFit/>
          </a:bodyPr>
          <a:lstStyle/>
          <a:p>
            <a:pPr marL="342900" indent="-342900">
              <a:spcBef>
                <a:spcPct val="20000"/>
              </a:spcBef>
            </a:pP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1. Set a Baseline in the plan at the start of the project</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4" name="TextBox 3">
            <a:extLst>
              <a:ext uri="{FF2B5EF4-FFF2-40B4-BE49-F238E27FC236}">
                <a16:creationId xmlns:a16="http://schemas.microsoft.com/office/drawing/2014/main" id="{3410EA39-A6DC-40A3-8702-0B2C5E6B0B99}"/>
              </a:ext>
            </a:extLst>
          </p:cNvPr>
          <p:cNvSpPr txBox="1"/>
          <p:nvPr/>
        </p:nvSpPr>
        <p:spPr>
          <a:xfrm>
            <a:off x="624417" y="3174454"/>
            <a:ext cx="11407926" cy="954107"/>
          </a:xfrm>
          <a:prstGeom prst="rect">
            <a:avLst/>
          </a:prstGeom>
        </p:spPr>
        <p:txBody>
          <a:bodyPr wrap="square" rtlCol="0">
            <a:spAutoFit/>
          </a:bodyPr>
          <a:lstStyle/>
          <a:p>
            <a:pPr>
              <a:spcBef>
                <a:spcPct val="20000"/>
              </a:spcBef>
            </a:pP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2. Collect Data and update schedule / records to measure progress at activity, work package and project levels</a:t>
            </a:r>
          </a:p>
        </p:txBody>
      </p:sp>
      <p:sp>
        <p:nvSpPr>
          <p:cNvPr id="6" name="TextBox 5">
            <a:extLst>
              <a:ext uri="{FF2B5EF4-FFF2-40B4-BE49-F238E27FC236}">
                <a16:creationId xmlns:a16="http://schemas.microsoft.com/office/drawing/2014/main" id="{E7328EB0-EFED-406A-AE56-8B6AEAC7985E}"/>
              </a:ext>
            </a:extLst>
          </p:cNvPr>
          <p:cNvSpPr txBox="1"/>
          <p:nvPr/>
        </p:nvSpPr>
        <p:spPr>
          <a:xfrm>
            <a:off x="624417" y="4221164"/>
            <a:ext cx="11407926" cy="1166473"/>
          </a:xfrm>
          <a:prstGeom prst="rect">
            <a:avLst/>
          </a:prstGeom>
        </p:spPr>
        <p:txBody>
          <a:bodyPr wrap="square" rtlCol="0">
            <a:spAutoFit/>
          </a:bodyPr>
          <a:lstStyle/>
          <a:p>
            <a:pPr>
              <a:spcBef>
                <a:spcPct val="20000"/>
              </a:spcBef>
            </a:pP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3. Feedback by regular periodic reviews – communications, progress reports, project meetings </a:t>
            </a:r>
            <a:r>
              <a:rPr kumimoji="0" lang="en-US" sz="2800" b="0" i="0" u="none" strike="noStrike" kern="1200" cap="none" spc="0" normalizeH="0" baseline="0" noProof="0" dirty="0" err="1">
                <a:ln>
                  <a:noFill/>
                </a:ln>
                <a:solidFill>
                  <a:srgbClr val="404040"/>
                </a:solidFill>
                <a:effectLst/>
                <a:uLnTx/>
                <a:uFillTx/>
                <a:latin typeface="Arial"/>
                <a:ea typeface="+mn-ea"/>
                <a:cs typeface="Arial" panose="020B0604020202020204" pitchFamily="34" charset="0"/>
              </a:rPr>
              <a:t>etc</a:t>
            </a:r>
            <a:endPar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8" name="TextBox 7">
            <a:extLst>
              <a:ext uri="{FF2B5EF4-FFF2-40B4-BE49-F238E27FC236}">
                <a16:creationId xmlns:a16="http://schemas.microsoft.com/office/drawing/2014/main" id="{0E35E267-9C6A-4230-BF5B-FC04FD460CAE}"/>
              </a:ext>
            </a:extLst>
          </p:cNvPr>
          <p:cNvSpPr txBox="1"/>
          <p:nvPr/>
        </p:nvSpPr>
        <p:spPr>
          <a:xfrm>
            <a:off x="624417" y="5387637"/>
            <a:ext cx="11407926" cy="1166473"/>
          </a:xfrm>
          <a:prstGeom prst="rect">
            <a:avLst/>
          </a:prstGeom>
        </p:spPr>
        <p:txBody>
          <a:bodyPr wrap="square" rtlCol="0">
            <a:spAutoFit/>
          </a:bodyPr>
          <a:lstStyle/>
          <a:p>
            <a:pPr>
              <a:spcBef>
                <a:spcPct val="20000"/>
              </a:spcBef>
            </a:pP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4. Correction by issue of issuing immediate action orders go to initiate  necessary corrective action(s).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Tree>
    <p:custDataLst>
      <p:tags r:id="rId1"/>
    </p:custDataLst>
    <p:extLst>
      <p:ext uri="{BB962C8B-B14F-4D97-AF65-F5344CB8AC3E}">
        <p14:creationId xmlns:p14="http://schemas.microsoft.com/office/powerpoint/2010/main" val="327915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4" name="Picture 3">
            <a:extLst>
              <a:ext uri="{FF2B5EF4-FFF2-40B4-BE49-F238E27FC236}">
                <a16:creationId xmlns:a16="http://schemas.microsoft.com/office/drawing/2014/main" id="{2DDC116B-001E-45AB-A4D0-5EC872A0E137}"/>
              </a:ext>
            </a:extLst>
          </p:cNvPr>
          <p:cNvPicPr>
            <a:picLocks noChangeAspect="1"/>
          </p:cNvPicPr>
          <p:nvPr/>
        </p:nvPicPr>
        <p:blipFill>
          <a:blip r:embed="rId4"/>
          <a:stretch>
            <a:fillRect/>
          </a:stretch>
        </p:blipFill>
        <p:spPr>
          <a:xfrm>
            <a:off x="377933" y="196949"/>
            <a:ext cx="10693342" cy="6152942"/>
          </a:xfrm>
          <a:prstGeom prst="rect">
            <a:avLst/>
          </a:prstGeom>
        </p:spPr>
      </p:pic>
    </p:spTree>
    <p:custDataLst>
      <p:tags r:id="rId1"/>
    </p:custDataLst>
    <p:extLst>
      <p:ext uri="{BB962C8B-B14F-4D97-AF65-F5344CB8AC3E}">
        <p14:creationId xmlns:p14="http://schemas.microsoft.com/office/powerpoint/2010/main" val="3322567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AC94C860-584E-40C5-86DA-98B9E33C379B}"/>
              </a:ext>
            </a:extLst>
          </p:cNvPr>
          <p:cNvPicPr>
            <a:picLocks noChangeAspect="1"/>
          </p:cNvPicPr>
          <p:nvPr/>
        </p:nvPicPr>
        <p:blipFill>
          <a:blip r:embed="rId4"/>
          <a:stretch>
            <a:fillRect/>
          </a:stretch>
        </p:blipFill>
        <p:spPr>
          <a:xfrm>
            <a:off x="917721" y="337626"/>
            <a:ext cx="10601231" cy="5908430"/>
          </a:xfrm>
          <a:prstGeom prst="rect">
            <a:avLst/>
          </a:prstGeom>
        </p:spPr>
      </p:pic>
    </p:spTree>
    <p:custDataLst>
      <p:tags r:id="rId1"/>
    </p:custDataLst>
    <p:extLst>
      <p:ext uri="{BB962C8B-B14F-4D97-AF65-F5344CB8AC3E}">
        <p14:creationId xmlns:p14="http://schemas.microsoft.com/office/powerpoint/2010/main" val="3706157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72AE6910-CD1D-4497-BDDA-6372C1B021AA}"/>
              </a:ext>
            </a:extLst>
          </p:cNvPr>
          <p:cNvPicPr>
            <a:picLocks noChangeAspect="1"/>
          </p:cNvPicPr>
          <p:nvPr/>
        </p:nvPicPr>
        <p:blipFill>
          <a:blip r:embed="rId4"/>
          <a:stretch>
            <a:fillRect/>
          </a:stretch>
        </p:blipFill>
        <p:spPr>
          <a:xfrm>
            <a:off x="1617785" y="135623"/>
            <a:ext cx="8750104" cy="6122034"/>
          </a:xfrm>
          <a:prstGeom prst="rect">
            <a:avLst/>
          </a:prstGeom>
        </p:spPr>
      </p:pic>
    </p:spTree>
    <p:custDataLst>
      <p:tags r:id="rId1"/>
    </p:custDataLst>
    <p:extLst>
      <p:ext uri="{BB962C8B-B14F-4D97-AF65-F5344CB8AC3E}">
        <p14:creationId xmlns:p14="http://schemas.microsoft.com/office/powerpoint/2010/main" val="2038779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CC9503F3-C2CE-4075-AB6C-CD0BE7D9769A}"/>
              </a:ext>
            </a:extLst>
          </p:cNvPr>
          <p:cNvPicPr>
            <a:picLocks noChangeAspect="1"/>
          </p:cNvPicPr>
          <p:nvPr/>
        </p:nvPicPr>
        <p:blipFill>
          <a:blip r:embed="rId4"/>
          <a:stretch>
            <a:fillRect/>
          </a:stretch>
        </p:blipFill>
        <p:spPr>
          <a:xfrm>
            <a:off x="1738990" y="379828"/>
            <a:ext cx="8572627" cy="5999394"/>
          </a:xfrm>
          <a:prstGeom prst="rect">
            <a:avLst/>
          </a:prstGeom>
        </p:spPr>
      </p:pic>
    </p:spTree>
    <p:custDataLst>
      <p:tags r:id="rId1"/>
    </p:custDataLst>
    <p:extLst>
      <p:ext uri="{BB962C8B-B14F-4D97-AF65-F5344CB8AC3E}">
        <p14:creationId xmlns:p14="http://schemas.microsoft.com/office/powerpoint/2010/main" val="2011111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FBF8AC85-9C55-4140-8230-C8A17192FC30}"/>
              </a:ext>
            </a:extLst>
          </p:cNvPr>
          <p:cNvPicPr>
            <a:picLocks noChangeAspect="1"/>
          </p:cNvPicPr>
          <p:nvPr/>
        </p:nvPicPr>
        <p:blipFill>
          <a:blip r:embed="rId4"/>
          <a:stretch>
            <a:fillRect/>
          </a:stretch>
        </p:blipFill>
        <p:spPr>
          <a:xfrm>
            <a:off x="1448972" y="37512"/>
            <a:ext cx="9087730" cy="6460772"/>
          </a:xfrm>
          <a:prstGeom prst="rect">
            <a:avLst/>
          </a:prstGeom>
        </p:spPr>
      </p:pic>
    </p:spTree>
    <p:custDataLst>
      <p:tags r:id="rId1"/>
    </p:custDataLst>
    <p:extLst>
      <p:ext uri="{BB962C8B-B14F-4D97-AF65-F5344CB8AC3E}">
        <p14:creationId xmlns:p14="http://schemas.microsoft.com/office/powerpoint/2010/main" val="32495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FEBE3ED2-5013-47CD-88E2-AF6A7A844670}"/>
              </a:ext>
            </a:extLst>
          </p:cNvPr>
          <p:cNvPicPr>
            <a:picLocks noChangeAspect="1"/>
          </p:cNvPicPr>
          <p:nvPr/>
        </p:nvPicPr>
        <p:blipFill>
          <a:blip r:embed="rId4"/>
          <a:stretch>
            <a:fillRect/>
          </a:stretch>
        </p:blipFill>
        <p:spPr>
          <a:xfrm>
            <a:off x="1618658" y="309489"/>
            <a:ext cx="9208616" cy="6040401"/>
          </a:xfrm>
          <a:prstGeom prst="rect">
            <a:avLst/>
          </a:prstGeom>
        </p:spPr>
      </p:pic>
    </p:spTree>
    <p:custDataLst>
      <p:tags r:id="rId1"/>
    </p:custDataLst>
    <p:extLst>
      <p:ext uri="{BB962C8B-B14F-4D97-AF65-F5344CB8AC3E}">
        <p14:creationId xmlns:p14="http://schemas.microsoft.com/office/powerpoint/2010/main" val="4241851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Project Execution Service in Secunderabad | ID: 19882063988">
            <a:extLst>
              <a:ext uri="{FF2B5EF4-FFF2-40B4-BE49-F238E27FC236}">
                <a16:creationId xmlns:a16="http://schemas.microsoft.com/office/drawing/2014/main" id="{E4FB78CF-CB6E-40ED-B4DC-80125C48B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6475" y="4641510"/>
            <a:ext cx="2258562" cy="16806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C968FC-52B9-4032-B071-6A69D2CAC173}"/>
              </a:ext>
            </a:extLst>
          </p:cNvPr>
          <p:cNvSpPr txBox="1"/>
          <p:nvPr/>
        </p:nvSpPr>
        <p:spPr>
          <a:xfrm>
            <a:off x="-27087" y="59118"/>
            <a:ext cx="9925830" cy="584775"/>
          </a:xfrm>
          <a:prstGeom prst="rect">
            <a:avLst/>
          </a:prstGeom>
        </p:spPr>
        <p:txBody>
          <a:bodyPr wrap="square" rtlCol="0">
            <a:spAutoFit/>
          </a:bodyPr>
          <a:lstStyle/>
          <a:p>
            <a:pPr marL="342900" marR="0" algn="l" defTabSz="914400" rtl="0" eaLnBrk="1" fontAlgn="auto" latinLnBrk="0" hangingPunct="1">
              <a:lnSpc>
                <a:spcPct val="100000"/>
              </a:lnSpc>
              <a:spcBef>
                <a:spcPct val="20000"/>
              </a:spcBef>
              <a:spcAft>
                <a:spcPts val="0"/>
              </a:spcAft>
              <a:buClrTx/>
              <a:buSzTx/>
              <a:buFont typeface="Arial" pitchFamily="34" charset="0"/>
              <a:buNone/>
              <a:tabLst/>
            </a:pPr>
            <a:r>
              <a:rPr lang="en-AU" sz="3200" b="1" dirty="0"/>
              <a:t>So far in this course, we’ve looked at:</a:t>
            </a:r>
            <a:endParaRPr kumimoji="0" lang="en-AU" sz="3200" b="1" i="0" u="none" strike="noStrike" kern="1200" cap="none" spc="0" normalizeH="0" baseline="0" noProof="0" dirty="0">
              <a:ln>
                <a:noFill/>
              </a:ln>
              <a:solidFill>
                <a:schemeClr val="tx1"/>
              </a:solidFill>
              <a:effectLst/>
              <a:uLnTx/>
              <a:uFillTx/>
              <a:ea typeface="+mn-ea"/>
              <a:cs typeface="+mn-cs"/>
            </a:endParaRPr>
          </a:p>
        </p:txBody>
      </p:sp>
      <p:sp>
        <p:nvSpPr>
          <p:cNvPr id="14" name="TextBox 13">
            <a:extLst>
              <a:ext uri="{FF2B5EF4-FFF2-40B4-BE49-F238E27FC236}">
                <a16:creationId xmlns:a16="http://schemas.microsoft.com/office/drawing/2014/main" id="{4F74AA5C-4DD1-47A3-9928-50679C0F15E9}"/>
              </a:ext>
            </a:extLst>
          </p:cNvPr>
          <p:cNvSpPr txBox="1"/>
          <p:nvPr/>
        </p:nvSpPr>
        <p:spPr>
          <a:xfrm>
            <a:off x="-39316" y="4093750"/>
            <a:ext cx="12032192" cy="1388072"/>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Tonight we look at turning these plans into deliverables</a:t>
            </a:r>
          </a:p>
          <a:p>
            <a:pPr marL="342900" marR="0" algn="l" defTabSz="914400" rtl="0" eaLnBrk="1" fontAlgn="auto" latinLnBrk="0" hangingPunct="1">
              <a:lnSpc>
                <a:spcPct val="100000"/>
              </a:lnSpc>
              <a:spcBef>
                <a:spcPct val="20000"/>
              </a:spcBef>
              <a:spcAft>
                <a:spcPts val="0"/>
              </a:spcAft>
              <a:buClrTx/>
              <a:buSzTx/>
              <a:tabLst/>
            </a:pPr>
            <a:r>
              <a:rPr lang="en-AU" sz="3200" dirty="0"/>
              <a:t>    </a:t>
            </a:r>
            <a:r>
              <a:rPr lang="en-AU" sz="3200" dirty="0" err="1"/>
              <a:t>ie</a:t>
            </a:r>
            <a:r>
              <a:rPr lang="en-AU" sz="3200" dirty="0"/>
              <a:t> </a:t>
            </a:r>
            <a:r>
              <a:rPr lang="en-AU" sz="3200" b="1" i="1" dirty="0"/>
              <a:t>PROJECT EXECUTION</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7" name="TextBox 6">
            <a:extLst>
              <a:ext uri="{FF2B5EF4-FFF2-40B4-BE49-F238E27FC236}">
                <a16:creationId xmlns:a16="http://schemas.microsoft.com/office/drawing/2014/main" id="{C3E1CD3E-CEAC-4183-AC6D-0233896F371F}"/>
              </a:ext>
            </a:extLst>
          </p:cNvPr>
          <p:cNvSpPr txBox="1"/>
          <p:nvPr/>
        </p:nvSpPr>
        <p:spPr>
          <a:xfrm>
            <a:off x="-27091" y="643893"/>
            <a:ext cx="11234057"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Why organisations plan to undertake projects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8" name="TextBox 7">
            <a:extLst>
              <a:ext uri="{FF2B5EF4-FFF2-40B4-BE49-F238E27FC236}">
                <a16:creationId xmlns:a16="http://schemas.microsoft.com/office/drawing/2014/main" id="{995C188D-B00E-447D-A3B0-F54D204609C3}"/>
              </a:ext>
            </a:extLst>
          </p:cNvPr>
          <p:cNvSpPr txBox="1"/>
          <p:nvPr/>
        </p:nvSpPr>
        <p:spPr>
          <a:xfrm>
            <a:off x="0" y="1311237"/>
            <a:ext cx="11234057" cy="797141"/>
          </a:xfrm>
          <a:prstGeom prst="rect">
            <a:avLst/>
          </a:prstGeom>
        </p:spPr>
        <p:txBody>
          <a:bodyPr wrap="square" rtlCol="0">
            <a:spAutoFit/>
          </a:bodyPr>
          <a:lstStyle/>
          <a:p>
            <a:pPr marL="800100" indent="-457200">
              <a:spcBef>
                <a:spcPct val="20000"/>
              </a:spcBef>
              <a:buFont typeface="Arial" panose="020B0604020202020204" pitchFamily="34" charset="0"/>
              <a:buChar char="•"/>
            </a:pPr>
            <a:r>
              <a:rPr lang="en-AU" sz="3200" dirty="0"/>
              <a:t>How organisations plan to undertake projects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9" name="TextBox 8">
            <a:extLst>
              <a:ext uri="{FF2B5EF4-FFF2-40B4-BE49-F238E27FC236}">
                <a16:creationId xmlns:a16="http://schemas.microsoft.com/office/drawing/2014/main" id="{D4AC9751-341F-46F2-B926-08872D54B22A}"/>
              </a:ext>
            </a:extLst>
          </p:cNvPr>
          <p:cNvSpPr txBox="1"/>
          <p:nvPr/>
        </p:nvSpPr>
        <p:spPr>
          <a:xfrm>
            <a:off x="-27090" y="2025809"/>
            <a:ext cx="10675426" cy="1782026"/>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What tools they use to develop project plans across major areas such as budgets, schedules, risks, stakeholders etc</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2" name="Right Brace 1">
            <a:extLst>
              <a:ext uri="{FF2B5EF4-FFF2-40B4-BE49-F238E27FC236}">
                <a16:creationId xmlns:a16="http://schemas.microsoft.com/office/drawing/2014/main" id="{1F05D0C6-8B25-4406-B8B7-FC65C7412350}"/>
              </a:ext>
            </a:extLst>
          </p:cNvPr>
          <p:cNvSpPr/>
          <p:nvPr/>
        </p:nvSpPr>
        <p:spPr>
          <a:xfrm>
            <a:off x="9976082" y="748664"/>
            <a:ext cx="457200" cy="3077601"/>
          </a:xfrm>
          <a:prstGeom prst="rightBrace">
            <a:avLst>
              <a:gd name="adj1" fmla="val 95290"/>
              <a:gd name="adj2" fmla="val 51438"/>
            </a:avLst>
          </a:prstGeom>
          <a:ln w="60325">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 name="TextBox 2">
            <a:extLst>
              <a:ext uri="{FF2B5EF4-FFF2-40B4-BE49-F238E27FC236}">
                <a16:creationId xmlns:a16="http://schemas.microsoft.com/office/drawing/2014/main" id="{A445A910-3ECF-4F04-BE52-EF804FA379EB}"/>
              </a:ext>
            </a:extLst>
          </p:cNvPr>
          <p:cNvSpPr txBox="1"/>
          <p:nvPr/>
        </p:nvSpPr>
        <p:spPr>
          <a:xfrm>
            <a:off x="10636111" y="1588884"/>
            <a:ext cx="1356765" cy="1569660"/>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chemeClr val="tx1"/>
                </a:solidFill>
                <a:effectLst/>
                <a:uLnTx/>
                <a:uFillTx/>
                <a:ea typeface="+mn-ea"/>
                <a:cs typeface="+mn-cs"/>
              </a:rPr>
              <a:t>The PMP of Assign#2</a:t>
            </a:r>
          </a:p>
        </p:txBody>
      </p:sp>
    </p:spTree>
    <p:custDataLst>
      <p:tags r:id="rId1"/>
    </p:custDataLst>
    <p:extLst>
      <p:ext uri="{BB962C8B-B14F-4D97-AF65-F5344CB8AC3E}">
        <p14:creationId xmlns:p14="http://schemas.microsoft.com/office/powerpoint/2010/main" val="217331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895D13CC-6BE1-4537-8139-603B3F30E5FC}"/>
              </a:ext>
            </a:extLst>
          </p:cNvPr>
          <p:cNvPicPr>
            <a:picLocks noChangeAspect="1"/>
          </p:cNvPicPr>
          <p:nvPr/>
        </p:nvPicPr>
        <p:blipFill>
          <a:blip r:embed="rId4"/>
          <a:stretch>
            <a:fillRect/>
          </a:stretch>
        </p:blipFill>
        <p:spPr>
          <a:xfrm>
            <a:off x="3098537" y="417849"/>
            <a:ext cx="8740205" cy="6022302"/>
          </a:xfrm>
          <a:prstGeom prst="rect">
            <a:avLst/>
          </a:prstGeom>
        </p:spPr>
      </p:pic>
      <p:sp>
        <p:nvSpPr>
          <p:cNvPr id="3" name="TextBox 2">
            <a:extLst>
              <a:ext uri="{FF2B5EF4-FFF2-40B4-BE49-F238E27FC236}">
                <a16:creationId xmlns:a16="http://schemas.microsoft.com/office/drawing/2014/main" id="{548CB41E-4A00-4BCB-A774-3E7A16983235}"/>
              </a:ext>
            </a:extLst>
          </p:cNvPr>
          <p:cNvSpPr txBox="1"/>
          <p:nvPr/>
        </p:nvSpPr>
        <p:spPr>
          <a:xfrm>
            <a:off x="689166" y="446878"/>
            <a:ext cx="2409371" cy="584775"/>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chemeClr val="tx1"/>
                </a:solidFill>
                <a:effectLst/>
                <a:uLnTx/>
                <a:uFillTx/>
                <a:latin typeface="+mj-lt"/>
                <a:ea typeface="+mn-ea"/>
                <a:cs typeface="+mn-cs"/>
              </a:rPr>
              <a:t>Example:</a:t>
            </a:r>
          </a:p>
        </p:txBody>
      </p:sp>
    </p:spTree>
    <p:custDataLst>
      <p:tags r:id="rId1"/>
    </p:custDataLst>
    <p:extLst>
      <p:ext uri="{BB962C8B-B14F-4D97-AF65-F5344CB8AC3E}">
        <p14:creationId xmlns:p14="http://schemas.microsoft.com/office/powerpoint/2010/main" val="3638953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4157" y="193373"/>
            <a:ext cx="10945283" cy="492443"/>
          </a:xfrm>
        </p:spPr>
        <p:txBody>
          <a:bodyPr/>
          <a:lstStyle/>
          <a:p>
            <a:r>
              <a:rPr lang="en-US" sz="3200" dirty="0"/>
              <a:t>When </a:t>
            </a:r>
            <a:r>
              <a:rPr lang="en-US" sz="3200" i="1" dirty="0"/>
              <a:t>Bad News </a:t>
            </a:r>
            <a:r>
              <a:rPr lang="en-US" sz="3200" dirty="0"/>
              <a:t>is uncovered during Project Monitoring</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570439" y="915145"/>
            <a:ext cx="10943165" cy="395182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1" u="none" strike="noStrike" kern="1200" cap="none" spc="0" normalizeH="0" baseline="0" noProof="0" dirty="0">
                <a:ln>
                  <a:noFill/>
                </a:ln>
                <a:solidFill>
                  <a:srgbClr val="404040"/>
                </a:solidFill>
                <a:effectLst/>
                <a:uLnTx/>
                <a:uFillTx/>
                <a:latin typeface="Arial"/>
                <a:cs typeface="Arial" panose="020B0604020202020204" pitchFamily="34" charset="0"/>
              </a:rPr>
              <a:t>It is most important that if ‘bad news’ is discovered during periodic monitoring of project, it is reported </a:t>
            </a:r>
            <a:r>
              <a:rPr kumimoji="0" lang="en-US" sz="3000" b="1" i="1" u="none" strike="noStrike" kern="1200" cap="none" spc="0" normalizeH="0" baseline="0" noProof="0" dirty="0">
                <a:ln>
                  <a:noFill/>
                </a:ln>
                <a:solidFill>
                  <a:srgbClr val="404040"/>
                </a:solidFill>
                <a:effectLst/>
                <a:uLnTx/>
                <a:uFillTx/>
                <a:latin typeface="Arial"/>
                <a:cs typeface="Arial" panose="020B0604020202020204" pitchFamily="34" charset="0"/>
              </a:rPr>
              <a:t>as early as possible</a:t>
            </a:r>
            <a:r>
              <a:rPr kumimoji="0" lang="en-US" sz="3000" b="0" i="1" u="none" strike="noStrike" kern="1200" cap="none" spc="0" normalizeH="0" baseline="0" noProof="0" dirty="0">
                <a:ln>
                  <a:noFill/>
                </a:ln>
                <a:solidFill>
                  <a:srgbClr val="404040"/>
                </a:solidFill>
                <a:effectLst/>
                <a:uLnTx/>
                <a:uFillTx/>
                <a:latin typeface="Arial"/>
                <a:cs typeface="Arial" panose="020B0604020202020204" pitchFamily="34"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1" u="none" strike="noStrike" kern="1200" cap="none" spc="0" normalizeH="0" baseline="0" noProof="0" dirty="0">
                <a:ln>
                  <a:noFill/>
                </a:ln>
                <a:solidFill>
                  <a:srgbClr val="404040"/>
                </a:solidFill>
                <a:effectLst/>
                <a:uLnTx/>
                <a:uFillTx/>
                <a:latin typeface="Arial"/>
                <a:cs typeface="Arial" panose="020B0604020202020204" pitchFamily="34"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000" dirty="0">
                <a:solidFill>
                  <a:srgbClr val="404040"/>
                </a:solidFill>
                <a:latin typeface="Arial"/>
                <a:cs typeface="Arial" panose="020B0604020202020204" pitchFamily="34" charset="0"/>
              </a:rPr>
              <a:t>1. This </a:t>
            </a:r>
            <a:r>
              <a:rPr kumimoji="0" lang="en-US" sz="3000" b="0" i="0" u="none" strike="noStrike" kern="1200" cap="none" spc="0" normalizeH="0" baseline="0" noProof="0" dirty="0">
                <a:ln>
                  <a:noFill/>
                </a:ln>
                <a:solidFill>
                  <a:srgbClr val="404040"/>
                </a:solidFill>
                <a:effectLst/>
                <a:uLnTx/>
                <a:uFillTx/>
                <a:latin typeface="Arial"/>
                <a:cs typeface="Arial" panose="020B0604020202020204" pitchFamily="34" charset="0"/>
              </a:rPr>
              <a:t>gives the PM the greatest number of options for corrective action; and </a:t>
            </a:r>
            <a:r>
              <a:rPr kumimoji="0" lang="en-US" sz="3000" b="0" i="0" u="none" strike="noStrike" kern="1200" cap="none" spc="0" normalizeH="0" baseline="0" noProof="0" dirty="0" err="1">
                <a:ln>
                  <a:noFill/>
                </a:ln>
                <a:solidFill>
                  <a:srgbClr val="404040"/>
                </a:solidFill>
                <a:effectLst/>
                <a:uLnTx/>
                <a:uFillTx/>
                <a:latin typeface="Arial"/>
                <a:cs typeface="Arial" panose="020B0604020202020204" pitchFamily="34" charset="0"/>
              </a:rPr>
              <a:t>maximises</a:t>
            </a:r>
            <a:r>
              <a:rPr kumimoji="0" lang="en-US" sz="3000" b="0" i="0" u="none" strike="noStrike" kern="1200" cap="none" spc="0" normalizeH="0" baseline="0" noProof="0" dirty="0">
                <a:ln>
                  <a:noFill/>
                </a:ln>
                <a:solidFill>
                  <a:srgbClr val="404040"/>
                </a:solidFill>
                <a:effectLst/>
                <a:uLnTx/>
                <a:uFillTx/>
                <a:latin typeface="Arial"/>
                <a:cs typeface="Arial" panose="020B0604020202020204" pitchFamily="34" charset="0"/>
              </a:rPr>
              <a:t> schedule float and/or budget contingency available to accommodate any proposed corrective changes.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000" dirty="0">
                <a:solidFill>
                  <a:srgbClr val="404040"/>
                </a:solidFill>
                <a:latin typeface="Arial"/>
                <a:cs typeface="Arial" panose="020B0604020202020204" pitchFamily="34" charset="0"/>
              </a:rPr>
              <a:t>2. Permits maximum time for PM to condition/persuade relevant stakeholder(s) to authorize any proposed corrective changes whilst minimizing h</a:t>
            </a:r>
            <a:r>
              <a:rPr kumimoji="0" lang="en-US" sz="3000" b="0" i="0" u="none" strike="noStrike" kern="1200" cap="none" spc="0" normalizeH="0" baseline="0" noProof="0" dirty="0" err="1">
                <a:ln>
                  <a:noFill/>
                </a:ln>
                <a:solidFill>
                  <a:srgbClr val="404040"/>
                </a:solidFill>
                <a:effectLst/>
                <a:uLnTx/>
                <a:uFillTx/>
                <a:latin typeface="Arial"/>
                <a:cs typeface="Arial" panose="020B0604020202020204" pitchFamily="34" charset="0"/>
              </a:rPr>
              <a:t>urt</a:t>
            </a:r>
            <a:r>
              <a:rPr kumimoji="0" lang="en-US" sz="3000" b="0" i="0" u="none" strike="noStrike" kern="1200" cap="none" spc="0" normalizeH="0" baseline="0" noProof="0" dirty="0">
                <a:ln>
                  <a:noFill/>
                </a:ln>
                <a:solidFill>
                  <a:srgbClr val="404040"/>
                </a:solidFill>
                <a:effectLst/>
                <a:uLnTx/>
                <a:uFillTx/>
                <a:latin typeface="Arial"/>
                <a:cs typeface="Arial" panose="020B0604020202020204" pitchFamily="34" charset="0"/>
              </a:rPr>
              <a:t> to the final project result. </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0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3FE5981-2F8D-47F7-A47B-70B9EF4C0CBB}"/>
              </a:ext>
            </a:extLst>
          </p:cNvPr>
          <p:cNvSpPr txBox="1"/>
          <p:nvPr/>
        </p:nvSpPr>
        <p:spPr>
          <a:xfrm>
            <a:off x="674157" y="5012393"/>
            <a:ext cx="10839447" cy="1597360"/>
          </a:xfrm>
          <a:prstGeom prst="rect">
            <a:avLst/>
          </a:prstGeom>
        </p:spPr>
        <p:txBody>
          <a:bodyPr wrap="square" rtlCol="0">
            <a:spAutoFit/>
          </a:bodyPr>
          <a:lstStyle/>
          <a:p>
            <a:pPr>
              <a:spcBef>
                <a:spcPct val="20000"/>
              </a:spcBef>
            </a:pPr>
            <a:r>
              <a:rPr lang="en-US" sz="2800" dirty="0">
                <a:solidFill>
                  <a:srgbClr val="FF0000"/>
                </a:solidFill>
                <a:latin typeface="Arial"/>
                <a:cs typeface="Arial" panose="020B0604020202020204" pitchFamily="34" charset="0"/>
              </a:rPr>
              <a:t>WARNING: Too many projects have gone on to become total  disasters because the PM tried to hide ‘bad news’ until it became impossible to hide &amp; then far too late to rectify. </a:t>
            </a:r>
            <a:endPar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Tree>
    <p:custDataLst>
      <p:tags r:id="rId1"/>
    </p:custDataLst>
    <p:extLst>
      <p:ext uri="{BB962C8B-B14F-4D97-AF65-F5344CB8AC3E}">
        <p14:creationId xmlns:p14="http://schemas.microsoft.com/office/powerpoint/2010/main" val="17708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A051D4-6875-4AFB-A529-CC68756B7E38}"/>
              </a:ext>
            </a:extLst>
          </p:cNvPr>
          <p:cNvSpPr>
            <a:spLocks noGrp="1"/>
          </p:cNvSpPr>
          <p:nvPr>
            <p:ph type="title"/>
          </p:nvPr>
        </p:nvSpPr>
        <p:spPr/>
        <p:txBody>
          <a:bodyPr/>
          <a:lstStyle/>
          <a:p>
            <a:r>
              <a:rPr lang="en-US" dirty="0"/>
              <a:t>More on Project Control</a:t>
            </a:r>
            <a:endParaRPr lang="en-AU" dirty="0"/>
          </a:p>
        </p:txBody>
      </p:sp>
      <p:sp>
        <p:nvSpPr>
          <p:cNvPr id="23" name="TextBox 22">
            <a:extLst>
              <a:ext uri="{FF2B5EF4-FFF2-40B4-BE49-F238E27FC236}">
                <a16:creationId xmlns:a16="http://schemas.microsoft.com/office/drawing/2014/main" id="{63AF2D35-EEB9-4129-A105-EDECBA2BE57C}"/>
              </a:ext>
            </a:extLst>
          </p:cNvPr>
          <p:cNvSpPr txBox="1"/>
          <p:nvPr/>
        </p:nvSpPr>
        <p:spPr>
          <a:xfrm>
            <a:off x="441213" y="1653461"/>
            <a:ext cx="9189268" cy="646331"/>
          </a:xfrm>
          <a:prstGeom prst="rect">
            <a:avLst/>
          </a:prstGeom>
          <a:noFill/>
        </p:spPr>
        <p:txBody>
          <a:bodyPr wrap="square" rtlCol="0">
            <a:spAutoFit/>
          </a:bodyPr>
          <a:lstStyle/>
          <a:p>
            <a:r>
              <a:rPr lang="en-US" dirty="0" err="1"/>
              <a:t>Biafore</a:t>
            </a:r>
            <a:r>
              <a:rPr lang="en-US" dirty="0"/>
              <a:t> B. “</a:t>
            </a:r>
            <a:r>
              <a:rPr lang="en-US" b="1" i="1" dirty="0"/>
              <a:t>How to gather data</a:t>
            </a:r>
            <a:r>
              <a:rPr lang="en-US" dirty="0"/>
              <a:t>” video in course </a:t>
            </a:r>
            <a:r>
              <a:rPr lang="en-US" dirty="0">
                <a:solidFill>
                  <a:srgbClr val="FF0000"/>
                </a:solidFill>
                <a:hlinkClick r:id="rId3">
                  <a:extLst>
                    <a:ext uri="{A12FA001-AC4F-418D-AE19-62706E023703}">
                      <ahyp:hlinkClr xmlns:ahyp="http://schemas.microsoft.com/office/drawing/2018/hyperlinkcolor" val="tx"/>
                    </a:ext>
                  </a:extLst>
                </a:hlinkClick>
              </a:rPr>
              <a:t>Project Management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202" name="กล่องข้อความ 201">
            <a:extLst>
              <a:ext uri="{FF2B5EF4-FFF2-40B4-BE49-F238E27FC236}">
                <a16:creationId xmlns:a16="http://schemas.microsoft.com/office/drawing/2014/main" id="{B3FA6989-3847-4B03-AF1D-C0E3A4024633}"/>
              </a:ext>
            </a:extLst>
          </p:cNvPr>
          <p:cNvSpPr txBox="1"/>
          <p:nvPr/>
        </p:nvSpPr>
        <p:spPr>
          <a:xfrm>
            <a:off x="8732120" y="6336185"/>
            <a:ext cx="192681" cy="123111"/>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2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88" name="กล่องข้อความ 187">
            <a:extLst>
              <a:ext uri="{FF2B5EF4-FFF2-40B4-BE49-F238E27FC236}">
                <a16:creationId xmlns:a16="http://schemas.microsoft.com/office/drawing/2014/main" id="{22960C8D-B4EA-461E-B7AA-7D6EC6D88DE5}"/>
              </a:ext>
            </a:extLst>
          </p:cNvPr>
          <p:cNvSpPr txBox="1"/>
          <p:nvPr/>
        </p:nvSpPr>
        <p:spPr>
          <a:xfrm>
            <a:off x="8573465" y="6245628"/>
            <a:ext cx="229550" cy="269304"/>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15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74" name="กล่องข้อความ 173">
            <a:extLst>
              <a:ext uri="{FF2B5EF4-FFF2-40B4-BE49-F238E27FC236}">
                <a16:creationId xmlns:a16="http://schemas.microsoft.com/office/drawing/2014/main" id="{4CED545D-0AB1-4283-9E17-8C9E77248511}"/>
              </a:ext>
            </a:extLst>
          </p:cNvPr>
          <p:cNvSpPr txBox="1"/>
          <p:nvPr/>
        </p:nvSpPr>
        <p:spPr>
          <a:xfrm>
            <a:off x="8437524" y="6331999"/>
            <a:ext cx="187873" cy="107722"/>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8" name="TextBox 7">
            <a:extLst>
              <a:ext uri="{FF2B5EF4-FFF2-40B4-BE49-F238E27FC236}">
                <a16:creationId xmlns:a16="http://schemas.microsoft.com/office/drawing/2014/main" id="{F09612D1-87DF-4962-B6AF-69AD94DA9678}"/>
              </a:ext>
            </a:extLst>
          </p:cNvPr>
          <p:cNvSpPr txBox="1"/>
          <p:nvPr/>
        </p:nvSpPr>
        <p:spPr>
          <a:xfrm>
            <a:off x="441213" y="2415648"/>
            <a:ext cx="9189268" cy="646331"/>
          </a:xfrm>
          <a:prstGeom prst="rect">
            <a:avLst/>
          </a:prstGeom>
          <a:noFill/>
        </p:spPr>
        <p:txBody>
          <a:bodyPr wrap="square" rtlCol="0">
            <a:spAutoFit/>
          </a:bodyPr>
          <a:lstStyle/>
          <a:p>
            <a:r>
              <a:rPr lang="en-US" dirty="0" err="1"/>
              <a:t>Biafore</a:t>
            </a:r>
            <a:r>
              <a:rPr lang="en-US" dirty="0"/>
              <a:t> B. “</a:t>
            </a:r>
            <a:r>
              <a:rPr lang="en-US" b="1" i="1" dirty="0"/>
              <a:t>Learn how to solve problems</a:t>
            </a:r>
            <a:r>
              <a:rPr lang="en-US" dirty="0"/>
              <a:t>” video in course </a:t>
            </a:r>
            <a:r>
              <a:rPr lang="en-US" dirty="0">
                <a:solidFill>
                  <a:srgbClr val="FF0000"/>
                </a:solidFill>
                <a:hlinkClick r:id="rId5">
                  <a:extLst>
                    <a:ext uri="{A12FA001-AC4F-418D-AE19-62706E023703}">
                      <ahyp:hlinkClr xmlns:ahyp="http://schemas.microsoft.com/office/drawing/2018/hyperlinkcolor" val="tx"/>
                    </a:ext>
                  </a:extLst>
                </a:hlinkClick>
              </a:rPr>
              <a:t>Project Management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9" name="TextBox 8">
            <a:extLst>
              <a:ext uri="{FF2B5EF4-FFF2-40B4-BE49-F238E27FC236}">
                <a16:creationId xmlns:a16="http://schemas.microsoft.com/office/drawing/2014/main" id="{82E74771-907B-42A7-9E56-AFC55B41B0F3}"/>
              </a:ext>
            </a:extLst>
          </p:cNvPr>
          <p:cNvSpPr txBox="1"/>
          <p:nvPr/>
        </p:nvSpPr>
        <p:spPr>
          <a:xfrm>
            <a:off x="441213" y="3177836"/>
            <a:ext cx="9189268" cy="646331"/>
          </a:xfrm>
          <a:prstGeom prst="rect">
            <a:avLst/>
          </a:prstGeom>
          <a:noFill/>
        </p:spPr>
        <p:txBody>
          <a:bodyPr wrap="square" rtlCol="0">
            <a:spAutoFit/>
          </a:bodyPr>
          <a:lstStyle/>
          <a:p>
            <a:r>
              <a:rPr lang="en-US" dirty="0" err="1"/>
              <a:t>Biafore</a:t>
            </a:r>
            <a:r>
              <a:rPr lang="en-US" dirty="0"/>
              <a:t> B. “</a:t>
            </a:r>
            <a:r>
              <a:rPr lang="en-US" b="1" i="1" dirty="0"/>
              <a:t>How to get a Project back on track</a:t>
            </a:r>
            <a:r>
              <a:rPr lang="en-US" dirty="0"/>
              <a:t>” video in course </a:t>
            </a:r>
            <a:r>
              <a:rPr lang="en-US" dirty="0">
                <a:solidFill>
                  <a:srgbClr val="FF0000"/>
                </a:solidFill>
                <a:hlinkClick r:id="rId6">
                  <a:extLst>
                    <a:ext uri="{A12FA001-AC4F-418D-AE19-62706E023703}">
                      <ahyp:hlinkClr xmlns:ahyp="http://schemas.microsoft.com/office/drawing/2018/hyperlinkcolor" val="tx"/>
                    </a:ext>
                  </a:extLst>
                </a:hlinkClick>
              </a:rPr>
              <a:t>Project Management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13" name="TextBox 12">
            <a:extLst>
              <a:ext uri="{FF2B5EF4-FFF2-40B4-BE49-F238E27FC236}">
                <a16:creationId xmlns:a16="http://schemas.microsoft.com/office/drawing/2014/main" id="{91D362A4-CA7A-4E6C-921A-1FA612A1671F}"/>
              </a:ext>
            </a:extLst>
          </p:cNvPr>
          <p:cNvSpPr txBox="1"/>
          <p:nvPr/>
        </p:nvSpPr>
        <p:spPr>
          <a:xfrm>
            <a:off x="441213" y="3949544"/>
            <a:ext cx="9189268" cy="646331"/>
          </a:xfrm>
          <a:prstGeom prst="rect">
            <a:avLst/>
          </a:prstGeom>
          <a:noFill/>
        </p:spPr>
        <p:txBody>
          <a:bodyPr wrap="square" rtlCol="0">
            <a:spAutoFit/>
          </a:bodyPr>
          <a:lstStyle/>
          <a:p>
            <a:r>
              <a:rPr lang="en-US" dirty="0"/>
              <a:t>Yarbrough O. “</a:t>
            </a:r>
            <a:r>
              <a:rPr lang="en-US" b="1" i="1" dirty="0"/>
              <a:t>Monitor and Control Project Work</a:t>
            </a:r>
            <a:r>
              <a:rPr lang="en-US" dirty="0"/>
              <a:t>” video in course </a:t>
            </a:r>
            <a:r>
              <a:rPr lang="en-US" dirty="0">
                <a:solidFill>
                  <a:srgbClr val="FF0000"/>
                </a:solidFill>
                <a:hlinkClick r:id="rId7">
                  <a:extLst>
                    <a:ext uri="{A12FA001-AC4F-418D-AE19-62706E023703}">
                      <ahyp:hlinkClr xmlns:ahyp="http://schemas.microsoft.com/office/drawing/2018/hyperlinkcolor" val="tx"/>
                    </a:ext>
                  </a:extLst>
                </a:hlinkClick>
              </a:rPr>
              <a:t>Project Management Foundations</a:t>
            </a:r>
            <a:r>
              <a:rPr lang="en-US" dirty="0"/>
              <a:t>, released  5/11/18,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Tree>
    <p:extLst>
      <p:ext uri="{BB962C8B-B14F-4D97-AF65-F5344CB8AC3E}">
        <p14:creationId xmlns:p14="http://schemas.microsoft.com/office/powerpoint/2010/main" val="115840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5662" y="508109"/>
            <a:ext cx="10945283" cy="553998"/>
          </a:xfrm>
        </p:spPr>
        <p:txBody>
          <a:bodyPr/>
          <a:lstStyle/>
          <a:p>
            <a:r>
              <a:rPr lang="en-US" sz="3600" dirty="0"/>
              <a:t>Managing Changes to a Project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363160" y="2975610"/>
            <a:ext cx="10770414" cy="27092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Despite the best of planning efforts, changes to projects during Project Execution are often inevitable for a large variety of reasons, including rectification of problems identified by Project Controls.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pic>
        <p:nvPicPr>
          <p:cNvPr id="8194" name="Picture 2" descr="Project change management process: Everything you need to know">
            <a:extLst>
              <a:ext uri="{FF2B5EF4-FFF2-40B4-BE49-F238E27FC236}">
                <a16:creationId xmlns:a16="http://schemas.microsoft.com/office/drawing/2014/main" id="{DDFE629B-E750-4C45-949E-53A8C05F9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3806" y="1"/>
            <a:ext cx="4398194" cy="291619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1364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7" y="118455"/>
            <a:ext cx="10945283" cy="461665"/>
          </a:xfrm>
        </p:spPr>
        <p:txBody>
          <a:bodyPr/>
          <a:lstStyle/>
          <a:p>
            <a:r>
              <a:rPr lang="en-US" dirty="0"/>
              <a:t>Managing Changes to a Project (cont.)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511875" y="1181394"/>
            <a:ext cx="10770414" cy="48392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i="1" dirty="0">
                <a:solidFill>
                  <a:srgbClr val="404040"/>
                </a:solidFill>
                <a:latin typeface="Arial"/>
                <a:cs typeface="Arial" panose="020B0604020202020204" pitchFamily="34" charset="0"/>
              </a:rPr>
              <a:t>Examples of c</a:t>
            </a:r>
            <a:r>
              <a:rPr kumimoji="0" lang="en-US" sz="2800" b="0" i="1" u="none" strike="noStrike" kern="1200" cap="none" spc="0" normalizeH="0" baseline="0" noProof="0" dirty="0" err="1">
                <a:ln>
                  <a:noFill/>
                </a:ln>
                <a:solidFill>
                  <a:srgbClr val="404040"/>
                </a:solidFill>
                <a:effectLst/>
                <a:uLnTx/>
                <a:uFillTx/>
                <a:latin typeface="Arial"/>
                <a:ea typeface="+mn-ea"/>
                <a:cs typeface="Arial" panose="020B0604020202020204" pitchFamily="34" charset="0"/>
              </a:rPr>
              <a:t>hanges</a:t>
            </a:r>
            <a:r>
              <a:rPr kumimoji="0" lang="en-US" sz="2800" b="0" i="1"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necessitated by problems identified by Project Control processes: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changes in schedule from delayed deliveries,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solidFill>
                  <a:srgbClr val="404040"/>
                </a:solidFill>
                <a:latin typeface="Arial"/>
                <a:cs typeface="Arial" panose="020B0604020202020204" pitchFamily="34" charset="0"/>
              </a:rPr>
              <a:t>c</a:t>
            </a:r>
            <a:r>
              <a:rPr kumimoji="0" lang="en-US" sz="2800" b="0" i="0" u="none" strike="noStrike" kern="1200" cap="none" spc="0" normalizeH="0" baseline="0" noProof="0" dirty="0" err="1">
                <a:ln>
                  <a:noFill/>
                </a:ln>
                <a:solidFill>
                  <a:srgbClr val="404040"/>
                </a:solidFill>
                <a:effectLst/>
                <a:uLnTx/>
                <a:uFillTx/>
                <a:latin typeface="Arial"/>
                <a:ea typeface="+mn-ea"/>
                <a:cs typeface="Arial" panose="020B0604020202020204" pitchFamily="34" charset="0"/>
              </a:rPr>
              <a:t>hanges</a:t>
            </a: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in schedule from delayed project work execution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solidFill>
                  <a:srgbClr val="404040"/>
                </a:solidFill>
                <a:latin typeface="Arial"/>
                <a:cs typeface="Arial" panose="020B0604020202020204" pitchFamily="34" charset="0"/>
              </a:rPr>
              <a:t>c</a:t>
            </a:r>
            <a:r>
              <a:rPr kumimoji="0" lang="en-US" sz="2800" b="0" i="0" u="none" strike="noStrike" kern="1200" cap="none" spc="0" normalizeH="0" baseline="0" noProof="0" dirty="0" err="1">
                <a:ln>
                  <a:noFill/>
                </a:ln>
                <a:solidFill>
                  <a:srgbClr val="404040"/>
                </a:solidFill>
                <a:effectLst/>
                <a:uLnTx/>
                <a:uFillTx/>
                <a:latin typeface="Arial"/>
                <a:ea typeface="+mn-ea"/>
                <a:cs typeface="Arial" panose="020B0604020202020204" pitchFamily="34" charset="0"/>
              </a:rPr>
              <a:t>hanges</a:t>
            </a: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in scope due to quality or performance issues needing rectification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changes in budget due to necessity to add resources to rectify schedule or quality issues </a:t>
            </a:r>
          </a:p>
        </p:txBody>
      </p:sp>
    </p:spTree>
    <p:custDataLst>
      <p:tags r:id="rId1"/>
    </p:custDataLst>
    <p:extLst>
      <p:ext uri="{BB962C8B-B14F-4D97-AF65-F5344CB8AC3E}">
        <p14:creationId xmlns:p14="http://schemas.microsoft.com/office/powerpoint/2010/main" val="2568627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7" y="118455"/>
            <a:ext cx="10945283" cy="461665"/>
          </a:xfrm>
        </p:spPr>
        <p:txBody>
          <a:bodyPr/>
          <a:lstStyle/>
          <a:p>
            <a:r>
              <a:rPr lang="en-US" dirty="0"/>
              <a:t>Managing Changes to a Project (cont.)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513993" y="1137400"/>
            <a:ext cx="11055707" cy="43893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i="1" dirty="0">
                <a:solidFill>
                  <a:srgbClr val="404040"/>
                </a:solidFill>
                <a:latin typeface="Arial"/>
                <a:cs typeface="Arial" panose="020B0604020202020204" pitchFamily="34" charset="0"/>
              </a:rPr>
              <a:t>Examples of c</a:t>
            </a:r>
            <a:r>
              <a:rPr kumimoji="0" lang="en-US" sz="2800" b="0" i="1" u="none" strike="noStrike" kern="1200" cap="none" spc="0" normalizeH="0" baseline="0" noProof="0" dirty="0" err="1">
                <a:ln>
                  <a:noFill/>
                </a:ln>
                <a:solidFill>
                  <a:srgbClr val="404040"/>
                </a:solidFill>
                <a:effectLst/>
                <a:uLnTx/>
                <a:uFillTx/>
                <a:latin typeface="Arial"/>
                <a:ea typeface="+mn-ea"/>
                <a:cs typeface="Arial" panose="020B0604020202020204" pitchFamily="34" charset="0"/>
              </a:rPr>
              <a:t>hanges</a:t>
            </a:r>
            <a:r>
              <a:rPr kumimoji="0" lang="en-US" sz="2800" b="0" i="1"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necessitated by m</a:t>
            </a:r>
            <a:r>
              <a:rPr lang="en-US" i="1" dirty="0" err="1">
                <a:solidFill>
                  <a:srgbClr val="404040"/>
                </a:solidFill>
                <a:latin typeface="Arial"/>
                <a:cs typeface="Arial" panose="020B0604020202020204" pitchFamily="34" charset="0"/>
              </a:rPr>
              <a:t>odified</a:t>
            </a:r>
            <a:r>
              <a:rPr lang="en-US" i="1" dirty="0">
                <a:solidFill>
                  <a:srgbClr val="404040"/>
                </a:solidFill>
                <a:latin typeface="Arial"/>
                <a:cs typeface="Arial" panose="020B0604020202020204" pitchFamily="34" charset="0"/>
              </a:rPr>
              <a:t> or inadequately defined supplier or stakeholder requirements</a:t>
            </a:r>
            <a:r>
              <a:rPr lang="en-US" i="1" dirty="0">
                <a:solidFill>
                  <a:srgbClr val="404040"/>
                </a:solidFill>
                <a:cs typeface="Arial" panose="020B0604020202020204" pitchFamily="34" charset="0"/>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i="1" dirty="0">
              <a:solidFill>
                <a:srgbClr val="404040"/>
              </a:solidFill>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changes in execution processes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changes imposed by regulatory requirement modifications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changes due to Customer specification modifications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solidFill>
                  <a:srgbClr val="404040"/>
                </a:solidFill>
                <a:latin typeface="Arial"/>
                <a:cs typeface="Arial" panose="020B0604020202020204" pitchFamily="34" charset="0"/>
              </a:rPr>
              <a:t>changes flowing from Stakeholder business strategic environment</a:t>
            </a:r>
            <a:endPar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a:defRPr/>
            </a:pP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changes in scope due to differences found in actual vs assumed environmental conditions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2727641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58" y="152034"/>
            <a:ext cx="10945283" cy="461665"/>
          </a:xfrm>
        </p:spPr>
        <p:txBody>
          <a:bodyPr/>
          <a:lstStyle/>
          <a:p>
            <a:r>
              <a:rPr lang="en-US" dirty="0"/>
              <a:t>Managing Changes to a Project (cont.)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3076" name="Picture 4" descr="What Is Project Controls? -">
            <a:extLst>
              <a:ext uri="{FF2B5EF4-FFF2-40B4-BE49-F238E27FC236}">
                <a16:creationId xmlns:a16="http://schemas.microsoft.com/office/drawing/2014/main" id="{8E8A6D86-FD97-4010-AD06-C62B9E07D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229" y="1342009"/>
            <a:ext cx="6291943" cy="47189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413468-7587-4DD0-9C14-2FEDAF23A403}"/>
              </a:ext>
            </a:extLst>
          </p:cNvPr>
          <p:cNvSpPr txBox="1"/>
          <p:nvPr/>
        </p:nvSpPr>
        <p:spPr>
          <a:xfrm>
            <a:off x="7794927" y="1905506"/>
            <a:ext cx="3773714" cy="3539430"/>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chemeClr val="tx1"/>
                </a:solidFill>
                <a:effectLst/>
                <a:uLnTx/>
                <a:uFillTx/>
                <a:latin typeface="+mj-lt"/>
                <a:ea typeface="+mn-ea"/>
                <a:cs typeface="+mn-cs"/>
              </a:rPr>
              <a:t>The PM will need to understand the  triple constraint trade-offs incorporated within each proposed change </a:t>
            </a:r>
          </a:p>
        </p:txBody>
      </p:sp>
    </p:spTree>
    <p:custDataLst>
      <p:tags r:id="rId1"/>
    </p:custDataLst>
    <p:extLst>
      <p:ext uri="{BB962C8B-B14F-4D97-AF65-F5344CB8AC3E}">
        <p14:creationId xmlns:p14="http://schemas.microsoft.com/office/powerpoint/2010/main" val="3879454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7887" y="277276"/>
            <a:ext cx="10945283" cy="461665"/>
          </a:xfrm>
        </p:spPr>
        <p:txBody>
          <a:bodyPr/>
          <a:lstStyle/>
          <a:p>
            <a:r>
              <a:rPr lang="en-US" dirty="0"/>
              <a:t>Managing Changes to a Project (cont.)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492729" y="969272"/>
            <a:ext cx="10515600" cy="57366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strike="noStrike" kern="1200" cap="none" spc="0" normalizeH="0" baseline="0" noProof="0" dirty="0">
                <a:ln>
                  <a:noFill/>
                </a:ln>
                <a:solidFill>
                  <a:srgbClr val="404040"/>
                </a:solidFill>
                <a:effectLst/>
                <a:uLnTx/>
                <a:uFillTx/>
                <a:latin typeface="Arial"/>
                <a:ea typeface="+mn-ea"/>
                <a:cs typeface="Arial" panose="020B0604020202020204" pitchFamily="34" charset="0"/>
              </a:rPr>
              <a:t>When proposing changes during project execution, it is important that the PM has considered all related aspects before agreeing to it, namely:</a:t>
            </a:r>
            <a:endParaRPr kumimoji="0" lang="en-US" sz="2800" b="0" i="0"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srgbClr val="404040"/>
                </a:solidFill>
                <a:effectLst/>
                <a:uLnTx/>
                <a:uFillTx/>
                <a:latin typeface="Arial"/>
                <a:ea typeface="+mn-ea"/>
                <a:cs typeface="Arial" panose="020B0604020202020204" pitchFamily="34" charset="0"/>
              </a:rPr>
              <a:t>Effects on budget, schedule, scope, quality, performance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i="1" dirty="0">
                <a:solidFill>
                  <a:srgbClr val="404040"/>
                </a:solidFill>
                <a:latin typeface="Arial"/>
                <a:cs typeface="Arial" panose="020B0604020202020204" pitchFamily="34" charset="0"/>
              </a:rPr>
              <a:t>Availability of additional resources to undertake the change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i="1" dirty="0">
                <a:solidFill>
                  <a:srgbClr val="404040"/>
                </a:solidFill>
                <a:latin typeface="Arial"/>
                <a:cs typeface="Arial" panose="020B0604020202020204" pitchFamily="34" charset="0"/>
              </a:rPr>
              <a:t>Understanding of any risks associated with the change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i="1" dirty="0">
                <a:solidFill>
                  <a:srgbClr val="404040"/>
                </a:solidFill>
                <a:latin typeface="Arial"/>
                <a:cs typeface="Arial" panose="020B0604020202020204" pitchFamily="34" charset="0"/>
              </a:rPr>
              <a:t>Any regulatory or stakeholder authorizations or constraints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i="1" dirty="0">
              <a:solidFill>
                <a:srgbClr val="404040"/>
              </a:solidFill>
              <a:latin typeface="Arial"/>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None/>
              <a:tabLst/>
              <a:defRPr/>
            </a:pPr>
            <a:r>
              <a:rPr lang="en-US" dirty="0">
                <a:solidFill>
                  <a:srgbClr val="404040"/>
                </a:solidFill>
                <a:latin typeface="Arial"/>
                <a:cs typeface="Arial" panose="020B0604020202020204" pitchFamily="34" charset="0"/>
              </a:rPr>
              <a:t>In short, how the proposed change modifies all aspects of the Project Management Plan baseline. </a:t>
            </a:r>
            <a:endPar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812545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8214" y="508218"/>
            <a:ext cx="10945283" cy="461665"/>
          </a:xfrm>
        </p:spPr>
        <p:txBody>
          <a:bodyPr/>
          <a:lstStyle/>
          <a:p>
            <a:r>
              <a:rPr lang="en-US" dirty="0"/>
              <a:t>Managing Changes to a Project (cont.)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3358" y="2013935"/>
            <a:ext cx="10945282" cy="32547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The big question becomes, </a:t>
            </a:r>
            <a:r>
              <a:rPr kumimoji="0" lang="en-US" sz="4000" b="1" i="1" u="none" strike="noStrike" kern="1200" cap="none" spc="0" normalizeH="0" baseline="0" noProof="0" dirty="0">
                <a:ln>
                  <a:noFill/>
                </a:ln>
                <a:solidFill>
                  <a:srgbClr val="404040"/>
                </a:solidFill>
                <a:effectLst/>
                <a:uLnTx/>
                <a:uFillTx/>
                <a:latin typeface="Arial"/>
                <a:ea typeface="+mn-ea"/>
                <a:cs typeface="Arial" panose="020B0604020202020204" pitchFamily="34" charset="0"/>
              </a:rPr>
              <a:t>who</a:t>
            </a:r>
            <a:r>
              <a:rPr kumimoji="0" lang="en-US" sz="40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is responsible for funding and/or absorbing any schedule delay and/or accepting any scope modification for a proposed change to the project –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Supplier or Customer?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sng"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4036700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58" y="152034"/>
            <a:ext cx="10945283" cy="461665"/>
          </a:xfrm>
        </p:spPr>
        <p:txBody>
          <a:bodyPr/>
          <a:lstStyle/>
          <a:p>
            <a:r>
              <a:rPr lang="en-US" dirty="0"/>
              <a:t>Managing Changes to a Project (cont.)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3358" y="780220"/>
            <a:ext cx="10515600" cy="5569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sng"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sng" strike="noStrike" kern="1200" cap="none" spc="0" normalizeH="0" baseline="0" noProof="0" dirty="0">
                <a:ln>
                  <a:noFill/>
                </a:ln>
                <a:solidFill>
                  <a:srgbClr val="404040"/>
                </a:solidFill>
                <a:effectLst/>
                <a:uLnTx/>
                <a:uFillTx/>
                <a:latin typeface="Arial"/>
                <a:ea typeface="+mn-ea"/>
                <a:cs typeface="Arial" panose="020B0604020202020204" pitchFamily="34" charset="0"/>
              </a:rPr>
              <a:t>Customer Funded Changes:</a:t>
            </a:r>
            <a:r>
              <a:rPr kumimoji="0" lang="en-US" sz="2800" b="0" i="0" u="sng" strike="noStrike" kern="1200" cap="none" spc="0" normalizeH="0" baseline="0" noProof="0" dirty="0">
                <a:ln>
                  <a:noFill/>
                </a:ln>
                <a:solidFill>
                  <a:srgbClr val="404040"/>
                </a:solidFill>
                <a:effectLst/>
                <a:uLnTx/>
                <a:uFillTx/>
                <a:latin typeface="Arial"/>
                <a:ea typeface="+mn-ea"/>
                <a:cs typeface="Arial" panose="020B0604020202020204" pitchFamily="34" charset="0"/>
              </a:rPr>
              <a:t> </a:t>
            </a: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changes in scope, duration, process </a:t>
            </a:r>
            <a:r>
              <a:rPr kumimoji="0" lang="en-US" sz="2800" b="0" i="0" u="none" strike="noStrike" kern="1200" cap="none" spc="0" normalizeH="0" baseline="0" noProof="0" dirty="0" err="1">
                <a:ln>
                  <a:noFill/>
                </a:ln>
                <a:solidFill>
                  <a:srgbClr val="404040"/>
                </a:solidFill>
                <a:effectLst/>
                <a:uLnTx/>
                <a:uFillTx/>
                <a:latin typeface="Arial"/>
                <a:ea typeface="+mn-ea"/>
                <a:cs typeface="Arial" panose="020B0604020202020204" pitchFamily="34" charset="0"/>
              </a:rPr>
              <a:t>etc</a:t>
            </a: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requested </a:t>
            </a:r>
            <a:r>
              <a:rPr kumimoji="0" lang="en-US" sz="2800" b="1"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and/or</a:t>
            </a: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approved by the Customer: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lvl="0">
              <a:defRPr/>
            </a:pPr>
            <a:r>
              <a:rPr kumimoji="0" lang="en-US" sz="2800" b="0" i="1" u="none" strike="noStrike" kern="1200" cap="none" spc="0" normalizeH="0" baseline="0" noProof="0" dirty="0">
                <a:ln>
                  <a:noFill/>
                </a:ln>
                <a:solidFill>
                  <a:srgbClr val="404040"/>
                </a:solidFill>
                <a:effectLst/>
                <a:uLnTx/>
                <a:uFillTx/>
                <a:latin typeface="Arial"/>
                <a:ea typeface="+mn-ea"/>
                <a:cs typeface="Arial" panose="020B0604020202020204" pitchFamily="34" charset="0"/>
              </a:rPr>
              <a:t>For the Supplier, </a:t>
            </a:r>
            <a:r>
              <a:rPr lang="en-US" dirty="0">
                <a:solidFill>
                  <a:srgbClr val="404040"/>
                </a:solidFill>
                <a:cs typeface="Arial" panose="020B0604020202020204" pitchFamily="34" charset="0"/>
              </a:rPr>
              <a:t>changes represent extra revenue but may be disruptive to management of the project; be hastily and inaccurately costed;  or add additional risk; or consume resources </a:t>
            </a: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that would more profitably deployed elsewhere.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srgbClr val="404040"/>
                </a:solidFill>
                <a:effectLst/>
                <a:uLnTx/>
                <a:uFillTx/>
                <a:latin typeface="Arial"/>
                <a:ea typeface="+mn-ea"/>
                <a:cs typeface="Arial" panose="020B0604020202020204" pitchFamily="34" charset="0"/>
              </a:rPr>
              <a:t>For the Customer</a:t>
            </a:r>
            <a:r>
              <a:rPr kumimoji="0" lang="en-US" sz="28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requested work is delivered but Supplier will usually have negotiating power re price / schedule / scope etc.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2050948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415" y="45436"/>
            <a:ext cx="11786356" cy="923330"/>
          </a:xfrm>
        </p:spPr>
        <p:txBody>
          <a:bodyPr/>
          <a:lstStyle/>
          <a:p>
            <a:r>
              <a:rPr lang="en-US" dirty="0"/>
              <a:t>The Importance of Project Execution within Project Management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EA00E9A1-07D4-4744-BED8-B484BB17AC85}"/>
              </a:ext>
            </a:extLst>
          </p:cNvPr>
          <p:cNvPicPr>
            <a:picLocks noChangeAspect="1"/>
          </p:cNvPicPr>
          <p:nvPr/>
        </p:nvPicPr>
        <p:blipFill>
          <a:blip r:embed="rId4"/>
          <a:stretch>
            <a:fillRect/>
          </a:stretch>
        </p:blipFill>
        <p:spPr>
          <a:xfrm>
            <a:off x="2605207" y="699215"/>
            <a:ext cx="9411137" cy="5755704"/>
          </a:xfrm>
          <a:prstGeom prst="rect">
            <a:avLst/>
          </a:prstGeom>
        </p:spPr>
      </p:pic>
      <p:sp>
        <p:nvSpPr>
          <p:cNvPr id="6" name="TextBox 5">
            <a:extLst>
              <a:ext uri="{FF2B5EF4-FFF2-40B4-BE49-F238E27FC236}">
                <a16:creationId xmlns:a16="http://schemas.microsoft.com/office/drawing/2014/main" id="{01C53992-5BE7-4526-8E29-72378EC65266}"/>
              </a:ext>
            </a:extLst>
          </p:cNvPr>
          <p:cNvSpPr txBox="1"/>
          <p:nvPr/>
        </p:nvSpPr>
        <p:spPr>
          <a:xfrm>
            <a:off x="3831702" y="1529934"/>
            <a:ext cx="7990449" cy="1043363"/>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FF0000"/>
                </a:solidFill>
                <a:effectLst/>
                <a:uLnTx/>
                <a:uFillTx/>
                <a:latin typeface="+mj-lt"/>
                <a:ea typeface="+mn-ea"/>
                <a:cs typeface="+mn-cs"/>
              </a:rPr>
              <a:t>In this course, we define the whole </a:t>
            </a:r>
            <a:r>
              <a:rPr lang="en-AU" sz="2400" b="1" dirty="0">
                <a:solidFill>
                  <a:srgbClr val="FF0000"/>
                </a:solidFill>
                <a:latin typeface="+mj-lt"/>
              </a:rPr>
              <a:t>project cycle as ‘</a:t>
            </a:r>
            <a:r>
              <a:rPr kumimoji="0" lang="en-AU" sz="2400" b="1" i="0" u="none" strike="noStrike" kern="1200" cap="none" spc="0" normalizeH="0" baseline="0" noProof="0" dirty="0">
                <a:ln>
                  <a:noFill/>
                </a:ln>
                <a:solidFill>
                  <a:srgbClr val="FF0000"/>
                </a:solidFill>
                <a:effectLst/>
                <a:uLnTx/>
                <a:uFillTx/>
                <a:latin typeface="+mj-lt"/>
                <a:ea typeface="+mn-ea"/>
                <a:cs typeface="+mn-cs"/>
              </a:rPr>
              <a:t>PROJECT MANAGEMENT’</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cxnSp>
        <p:nvCxnSpPr>
          <p:cNvPr id="8" name="Straight Arrow Connector 7">
            <a:extLst>
              <a:ext uri="{FF2B5EF4-FFF2-40B4-BE49-F238E27FC236}">
                <a16:creationId xmlns:a16="http://schemas.microsoft.com/office/drawing/2014/main" id="{09A8F27D-050C-41E9-88CE-35D8DC894A4E}"/>
              </a:ext>
            </a:extLst>
          </p:cNvPr>
          <p:cNvCxnSpPr>
            <a:cxnSpLocks/>
          </p:cNvCxnSpPr>
          <p:nvPr/>
        </p:nvCxnSpPr>
        <p:spPr>
          <a:xfrm>
            <a:off x="3756074" y="2762875"/>
            <a:ext cx="7835704" cy="0"/>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Picture 2" descr="Project Execution Service in Secunderabad | ID: 19882063988">
            <a:extLst>
              <a:ext uri="{FF2B5EF4-FFF2-40B4-BE49-F238E27FC236}">
                <a16:creationId xmlns:a16="http://schemas.microsoft.com/office/drawing/2014/main" id="{F5C8224B-1FFC-40DF-B3ED-D1D640C747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850" y="1338388"/>
            <a:ext cx="2547520" cy="189564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A95BFAB-C7AD-4091-BBF0-F2978B620D17}"/>
              </a:ext>
            </a:extLst>
          </p:cNvPr>
          <p:cNvCxnSpPr>
            <a:cxnSpLocks/>
          </p:cNvCxnSpPr>
          <p:nvPr/>
        </p:nvCxnSpPr>
        <p:spPr>
          <a:xfrm flipV="1">
            <a:off x="6879404" y="3595008"/>
            <a:ext cx="4712374" cy="29900"/>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06E7F4-D0D3-480A-95BE-11EB4BB2C61F}"/>
              </a:ext>
            </a:extLst>
          </p:cNvPr>
          <p:cNvCxnSpPr>
            <a:cxnSpLocks/>
          </p:cNvCxnSpPr>
          <p:nvPr/>
        </p:nvCxnSpPr>
        <p:spPr>
          <a:xfrm>
            <a:off x="3831702" y="3595008"/>
            <a:ext cx="3067514" cy="29900"/>
          </a:xfrm>
          <a:prstGeom prst="straightConnector1">
            <a:avLst/>
          </a:prstGeom>
          <a:ln w="635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15B696-C2B8-41EA-9F35-8D0A925EFC0E}"/>
              </a:ext>
            </a:extLst>
          </p:cNvPr>
          <p:cNvSpPr txBox="1"/>
          <p:nvPr/>
        </p:nvSpPr>
        <p:spPr>
          <a:xfrm>
            <a:off x="7160455" y="3080825"/>
            <a:ext cx="3277773" cy="461665"/>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FF0000"/>
                </a:solidFill>
                <a:effectLst/>
                <a:uLnTx/>
                <a:uFillTx/>
                <a:latin typeface="+mj-lt"/>
                <a:ea typeface="+mn-ea"/>
                <a:cs typeface="+mn-cs"/>
              </a:rPr>
              <a:t>Execution &amp; Closing</a:t>
            </a:r>
          </a:p>
        </p:txBody>
      </p:sp>
      <p:sp>
        <p:nvSpPr>
          <p:cNvPr id="13" name="TextBox 12">
            <a:extLst>
              <a:ext uri="{FF2B5EF4-FFF2-40B4-BE49-F238E27FC236}">
                <a16:creationId xmlns:a16="http://schemas.microsoft.com/office/drawing/2014/main" id="{9046483F-35F4-4ADE-9944-422A4B97A838}"/>
              </a:ext>
            </a:extLst>
          </p:cNvPr>
          <p:cNvSpPr txBox="1"/>
          <p:nvPr/>
        </p:nvSpPr>
        <p:spPr>
          <a:xfrm>
            <a:off x="7160455" y="3725267"/>
            <a:ext cx="3277773" cy="461665"/>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lang="en-AU" sz="2400" b="1" dirty="0">
                <a:solidFill>
                  <a:srgbClr val="FF0000"/>
                </a:solidFill>
                <a:latin typeface="+mj-lt"/>
              </a:rPr>
              <a:t>Week 7-8 Lectures</a:t>
            </a:r>
            <a:endParaRPr kumimoji="0" lang="en-AU" sz="2400" b="1" i="0" u="none" strike="noStrike" kern="1200" cap="none" spc="0" normalizeH="0" baseline="0" noProof="0" dirty="0">
              <a:ln>
                <a:noFill/>
              </a:ln>
              <a:solidFill>
                <a:srgbClr val="FF0000"/>
              </a:solidFill>
              <a:effectLst/>
              <a:uLnTx/>
              <a:uFillTx/>
              <a:latin typeface="+mj-lt"/>
              <a:ea typeface="+mn-ea"/>
              <a:cs typeface="+mn-cs"/>
            </a:endParaRPr>
          </a:p>
        </p:txBody>
      </p:sp>
      <p:sp>
        <p:nvSpPr>
          <p:cNvPr id="14" name="TextBox 13">
            <a:extLst>
              <a:ext uri="{FF2B5EF4-FFF2-40B4-BE49-F238E27FC236}">
                <a16:creationId xmlns:a16="http://schemas.microsoft.com/office/drawing/2014/main" id="{191B53FC-2BCF-45D0-B9B0-29FFEC55CF31}"/>
              </a:ext>
            </a:extLst>
          </p:cNvPr>
          <p:cNvSpPr txBox="1"/>
          <p:nvPr/>
        </p:nvSpPr>
        <p:spPr>
          <a:xfrm>
            <a:off x="3601631" y="3019345"/>
            <a:ext cx="3277773" cy="461665"/>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00B050"/>
                </a:solidFill>
                <a:effectLst/>
                <a:uLnTx/>
                <a:uFillTx/>
                <a:latin typeface="+mj-lt"/>
                <a:ea typeface="+mn-ea"/>
                <a:cs typeface="+mn-cs"/>
              </a:rPr>
              <a:t>Planning</a:t>
            </a:r>
          </a:p>
        </p:txBody>
      </p:sp>
      <p:sp>
        <p:nvSpPr>
          <p:cNvPr id="15" name="TextBox 14">
            <a:extLst>
              <a:ext uri="{FF2B5EF4-FFF2-40B4-BE49-F238E27FC236}">
                <a16:creationId xmlns:a16="http://schemas.microsoft.com/office/drawing/2014/main" id="{910EDB55-C92D-4966-AEBF-34564290197A}"/>
              </a:ext>
            </a:extLst>
          </p:cNvPr>
          <p:cNvSpPr txBox="1"/>
          <p:nvPr/>
        </p:nvSpPr>
        <p:spPr>
          <a:xfrm>
            <a:off x="3601631" y="3696225"/>
            <a:ext cx="3277773" cy="461665"/>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00B050"/>
                </a:solidFill>
                <a:effectLst/>
                <a:uLnTx/>
                <a:uFillTx/>
                <a:latin typeface="+mj-lt"/>
                <a:ea typeface="+mn-ea"/>
                <a:cs typeface="+mn-cs"/>
              </a:rPr>
              <a:t>Bulk of Course</a:t>
            </a:r>
          </a:p>
        </p:txBody>
      </p:sp>
    </p:spTree>
    <p:custDataLst>
      <p:tags r:id="rId1"/>
    </p:custDataLst>
    <p:extLst>
      <p:ext uri="{BB962C8B-B14F-4D97-AF65-F5344CB8AC3E}">
        <p14:creationId xmlns:p14="http://schemas.microsoft.com/office/powerpoint/2010/main" val="3530216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7" y="202555"/>
            <a:ext cx="10945283" cy="461665"/>
          </a:xfrm>
        </p:spPr>
        <p:txBody>
          <a:bodyPr/>
          <a:lstStyle/>
          <a:p>
            <a:r>
              <a:rPr lang="en-US" dirty="0"/>
              <a:t>Managing Changes to a Project (cont.)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4417" y="895054"/>
            <a:ext cx="11320840" cy="55295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sng" strike="noStrike" kern="1200" cap="none" spc="0" normalizeH="0" baseline="0" noProof="0" dirty="0">
                <a:ln>
                  <a:noFill/>
                </a:ln>
                <a:solidFill>
                  <a:srgbClr val="404040"/>
                </a:solidFill>
                <a:effectLst/>
                <a:uLnTx/>
                <a:uFillTx/>
                <a:latin typeface="+mj-lt"/>
                <a:ea typeface="+mn-ea"/>
                <a:cs typeface="Arial" panose="020B0604020202020204" pitchFamily="34" charset="0"/>
              </a:rPr>
              <a:t>Unfunded Changes: </a:t>
            </a:r>
            <a:r>
              <a:rPr kumimoji="0" lang="en-US" sz="2400" b="0" i="0" u="none" strike="noStrike" kern="1200" cap="none" spc="0" normalizeH="0" baseline="0" noProof="0" dirty="0">
                <a:ln>
                  <a:noFill/>
                </a:ln>
                <a:solidFill>
                  <a:srgbClr val="404040"/>
                </a:solidFill>
                <a:effectLst/>
                <a:uLnTx/>
                <a:uFillTx/>
                <a:latin typeface="+mj-lt"/>
                <a:ea typeface="+mn-ea"/>
                <a:cs typeface="Arial" panose="020B0604020202020204" pitchFamily="34" charset="0"/>
              </a:rPr>
              <a:t>– changes that are NOT the responsibility of the Customer or NOT authorized by Customer </a:t>
            </a:r>
            <a:r>
              <a:rPr kumimoji="0" lang="en-US" sz="2400" b="0" i="0" u="none" strike="noStrike" kern="1200" cap="none" spc="0" normalizeH="0" baseline="0" noProof="0" dirty="0" err="1">
                <a:ln>
                  <a:noFill/>
                </a:ln>
                <a:solidFill>
                  <a:srgbClr val="404040"/>
                </a:solidFill>
                <a:effectLst/>
                <a:uLnTx/>
                <a:uFillTx/>
                <a:latin typeface="+mj-lt"/>
                <a:ea typeface="+mn-ea"/>
                <a:cs typeface="Arial" panose="020B0604020202020204" pitchFamily="34" charset="0"/>
              </a:rPr>
              <a:t>eg</a:t>
            </a:r>
            <a:r>
              <a:rPr kumimoji="0" lang="en-US" sz="2400" b="0" i="0" u="none" strike="noStrike" kern="1200" cap="none" spc="0" normalizeH="0" baseline="0" noProof="0" dirty="0">
                <a:ln>
                  <a:noFill/>
                </a:ln>
                <a:solidFill>
                  <a:srgbClr val="404040"/>
                </a:solidFill>
                <a:effectLst/>
                <a:uLnTx/>
                <a:uFillTx/>
                <a:latin typeface="+mj-lt"/>
                <a:ea typeface="+mn-ea"/>
                <a:cs typeface="Arial" panose="020B0604020202020204" pitchFamily="34" charset="0"/>
              </a:rPr>
              <a:t> </a:t>
            </a:r>
          </a:p>
          <a:p>
            <a:pPr>
              <a:defRPr/>
            </a:pPr>
            <a:r>
              <a:rPr kumimoji="0" lang="en-US" sz="2400" b="0" i="0" u="none" strike="noStrike" kern="1200" cap="none" spc="0" normalizeH="0" baseline="0" noProof="0" dirty="0">
                <a:ln>
                  <a:noFill/>
                </a:ln>
                <a:solidFill>
                  <a:srgbClr val="404040"/>
                </a:solidFill>
                <a:effectLst/>
                <a:uLnTx/>
                <a:uFillTx/>
                <a:latin typeface="+mj-lt"/>
                <a:ea typeface="+mn-ea"/>
                <a:cs typeface="Arial" panose="020B0604020202020204" pitchFamily="34" charset="0"/>
              </a:rPr>
              <a:t>changes where the parties have pre-agreed that the Customer is not contractually responsible; </a:t>
            </a:r>
          </a:p>
          <a:p>
            <a:pPr>
              <a:defRPr/>
            </a:pPr>
            <a:r>
              <a:rPr kumimoji="0" lang="en-US" sz="2400" b="0" i="0" u="none" strike="noStrike" kern="1200" cap="none" spc="0" normalizeH="0" baseline="0" noProof="0" dirty="0">
                <a:ln>
                  <a:noFill/>
                </a:ln>
                <a:solidFill>
                  <a:srgbClr val="404040"/>
                </a:solidFill>
                <a:effectLst/>
                <a:uLnTx/>
                <a:uFillTx/>
                <a:latin typeface="+mj-lt"/>
                <a:ea typeface="+mn-ea"/>
                <a:cs typeface="Arial" panose="020B0604020202020204" pitchFamily="34" charset="0"/>
              </a:rPr>
              <a:t>changes due to discovery of Supplier caused quality issues; </a:t>
            </a:r>
          </a:p>
          <a:p>
            <a:pPr>
              <a:defRPr/>
            </a:pPr>
            <a:r>
              <a:rPr kumimoji="0" lang="en-US" sz="2400" b="0" i="0" u="none" strike="noStrike" kern="1200" cap="none" spc="0" normalizeH="0" baseline="0" noProof="0" dirty="0">
                <a:ln>
                  <a:noFill/>
                </a:ln>
                <a:solidFill>
                  <a:srgbClr val="404040"/>
                </a:solidFill>
                <a:effectLst/>
                <a:uLnTx/>
                <a:uFillTx/>
                <a:latin typeface="+mj-lt"/>
                <a:ea typeface="+mn-ea"/>
                <a:cs typeface="Arial" panose="020B0604020202020204" pitchFamily="34" charset="0"/>
              </a:rPr>
              <a:t>changes needed to remedy performance shortfalls, </a:t>
            </a:r>
          </a:p>
          <a:p>
            <a:pPr>
              <a:defRPr/>
            </a:pPr>
            <a:r>
              <a:rPr kumimoji="0" lang="en-US" sz="2400" b="0" i="0" u="none" strike="noStrike" kern="1200" cap="none" spc="0" normalizeH="0" baseline="0" noProof="0" dirty="0">
                <a:ln>
                  <a:noFill/>
                </a:ln>
                <a:solidFill>
                  <a:srgbClr val="404040"/>
                </a:solidFill>
                <a:effectLst/>
                <a:uLnTx/>
                <a:uFillTx/>
                <a:latin typeface="+mj-lt"/>
                <a:ea typeface="+mn-ea"/>
                <a:cs typeface="Arial" panose="020B0604020202020204" pitchFamily="34" charset="0"/>
              </a:rPr>
              <a:t>changes requested by customer’s project staff but </a:t>
            </a:r>
            <a:r>
              <a:rPr kumimoji="0" lang="en-US" sz="2400" b="1" i="0" u="none" strike="noStrike" kern="1200" cap="none" spc="0" normalizeH="0" baseline="0" noProof="0" dirty="0">
                <a:ln>
                  <a:noFill/>
                </a:ln>
                <a:solidFill>
                  <a:srgbClr val="404040"/>
                </a:solidFill>
                <a:effectLst/>
                <a:uLnTx/>
                <a:uFillTx/>
                <a:latin typeface="+mj-lt"/>
                <a:ea typeface="+mn-ea"/>
                <a:cs typeface="Arial" panose="020B0604020202020204" pitchFamily="34" charset="0"/>
              </a:rPr>
              <a:t>not</a:t>
            </a:r>
            <a:r>
              <a:rPr kumimoji="0" lang="en-US" sz="2400" b="0" i="0" u="none" strike="noStrike" kern="1200" cap="none" spc="0" normalizeH="0" baseline="0" noProof="0" dirty="0">
                <a:ln>
                  <a:noFill/>
                </a:ln>
                <a:solidFill>
                  <a:srgbClr val="404040"/>
                </a:solidFill>
                <a:effectLst/>
                <a:uLnTx/>
                <a:uFillTx/>
                <a:latin typeface="+mj-lt"/>
                <a:ea typeface="+mn-ea"/>
                <a:cs typeface="Arial" panose="020B0604020202020204" pitchFamily="34" charset="0"/>
              </a:rPr>
              <a:t> formally authorized by customer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04040"/>
                </a:solidFill>
                <a:effectLst/>
                <a:uLnTx/>
                <a:uFillTx/>
                <a:latin typeface="+mj-lt"/>
                <a:ea typeface="+mn-ea"/>
                <a:cs typeface="Arial" panose="020B0604020202020204" pitchFamily="34" charset="0"/>
              </a:rPr>
              <a:t>Implications: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1" u="none" strike="noStrike" kern="1200" cap="none" spc="0" normalizeH="0" baseline="0" noProof="0" dirty="0">
                <a:ln>
                  <a:noFill/>
                </a:ln>
                <a:solidFill>
                  <a:srgbClr val="404040"/>
                </a:solidFill>
                <a:effectLst/>
                <a:uLnTx/>
                <a:uFillTx/>
                <a:latin typeface="+mj-lt"/>
                <a:ea typeface="+mn-ea"/>
                <a:cs typeface="Arial" panose="020B0604020202020204" pitchFamily="34" charset="0"/>
              </a:rPr>
              <a:t>For the Customer</a:t>
            </a:r>
            <a:r>
              <a:rPr kumimoji="0" lang="en-US" sz="2400" b="0" i="0" u="none" strike="noStrike" kern="1200" cap="none" spc="0" normalizeH="0" baseline="0" noProof="0" dirty="0">
                <a:ln>
                  <a:noFill/>
                </a:ln>
                <a:solidFill>
                  <a:srgbClr val="404040"/>
                </a:solidFill>
                <a:effectLst/>
                <a:uLnTx/>
                <a:uFillTx/>
                <a:latin typeface="+mj-lt"/>
                <a:ea typeface="+mn-ea"/>
                <a:cs typeface="Arial" panose="020B0604020202020204" pitchFamily="34" charset="0"/>
              </a:rPr>
              <a:t>, such changes can represent delays; raise disputes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1" u="none" strike="noStrike" kern="1200" cap="none" spc="0" normalizeH="0" baseline="0" noProof="0" dirty="0">
                <a:ln>
                  <a:noFill/>
                </a:ln>
                <a:solidFill>
                  <a:srgbClr val="404040"/>
                </a:solidFill>
                <a:effectLst/>
                <a:uLnTx/>
                <a:uFillTx/>
                <a:latin typeface="+mj-lt"/>
                <a:ea typeface="+mn-ea"/>
                <a:cs typeface="Arial" panose="020B0604020202020204" pitchFamily="34" charset="0"/>
              </a:rPr>
              <a:t>For the Supplier</a:t>
            </a:r>
            <a:r>
              <a:rPr kumimoji="0" lang="en-US" sz="2400" b="0" i="0" u="none" strike="noStrike" kern="1200" cap="none" spc="0" normalizeH="0" baseline="0" noProof="0" dirty="0">
                <a:ln>
                  <a:noFill/>
                </a:ln>
                <a:solidFill>
                  <a:srgbClr val="404040"/>
                </a:solidFill>
                <a:effectLst/>
                <a:uLnTx/>
                <a:uFillTx/>
                <a:latin typeface="+mj-lt"/>
                <a:ea typeface="+mn-ea"/>
                <a:cs typeface="Arial" panose="020B0604020202020204" pitchFamily="34" charset="0"/>
              </a:rPr>
              <a:t>, such changes can add cost including cost of re-work, can necessitate major schedule delays; can affect management of remainder of project; and cause reputational damage</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441245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8" y="231658"/>
            <a:ext cx="10945283" cy="461665"/>
          </a:xfrm>
        </p:spPr>
        <p:txBody>
          <a:bodyPr/>
          <a:lstStyle/>
          <a:p>
            <a:r>
              <a:rPr lang="en-US" dirty="0"/>
              <a:t>Managing Changes to a Project (cont.)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2299" y="1144402"/>
            <a:ext cx="10945282" cy="4840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Changes represent one of the </a:t>
            </a:r>
            <a:r>
              <a:rPr lang="en-US" sz="3200" dirty="0">
                <a:solidFill>
                  <a:srgbClr val="404040"/>
                </a:solidFill>
                <a:latin typeface="Arial"/>
                <a:cs typeface="Arial" panose="020B0604020202020204" pitchFamily="34" charset="0"/>
              </a:rPr>
              <a:t>great</a:t>
            </a:r>
            <a:r>
              <a:rPr kumimoji="0" lang="en-US" sz="3200" b="0" i="0" u="none" strike="noStrike" kern="1200" cap="none" spc="0" normalizeH="0" baseline="0" noProof="0" dirty="0" err="1">
                <a:ln>
                  <a:noFill/>
                </a:ln>
                <a:solidFill>
                  <a:srgbClr val="404040"/>
                </a:solidFill>
                <a:effectLst/>
                <a:uLnTx/>
                <a:uFillTx/>
                <a:latin typeface="Arial"/>
                <a:ea typeface="+mn-ea"/>
                <a:cs typeface="Arial" panose="020B0604020202020204" pitchFamily="34" charset="0"/>
              </a:rPr>
              <a:t>est</a:t>
            </a:r>
            <a:r>
              <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areas of project contractual dispute between suppliers and customers revolving around questions such as: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Who was responsible for the change and its cost / delay / scope / performance implications?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Was the change properly authorized?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Are there sufficient resources to make change?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906912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8" y="231658"/>
            <a:ext cx="10945283" cy="461665"/>
          </a:xfrm>
        </p:spPr>
        <p:txBody>
          <a:bodyPr/>
          <a:lstStyle/>
          <a:p>
            <a:r>
              <a:rPr lang="en-US" dirty="0"/>
              <a:t>Managing Changes to a Project (cont.)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2299" y="1281606"/>
            <a:ext cx="10945282" cy="44950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It is therefore imperative that, at the planning  stage, there are pre-agreed:</a:t>
            </a:r>
          </a:p>
          <a:p>
            <a:pPr marL="0" indent="0">
              <a:buNone/>
              <a:defRPr/>
            </a:pPr>
            <a:endPar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a:defRPr/>
            </a:pPr>
            <a:r>
              <a:rPr kumimoji="0" lang="en-US" sz="3200" b="1" i="0" u="none" strike="noStrike" kern="1200" cap="none" spc="0" normalizeH="0" baseline="0" noProof="0" dirty="0" err="1">
                <a:ln>
                  <a:noFill/>
                </a:ln>
                <a:solidFill>
                  <a:srgbClr val="404040"/>
                </a:solidFill>
                <a:effectLst/>
                <a:uLnTx/>
                <a:uFillTx/>
                <a:latin typeface="Arial"/>
                <a:ea typeface="+mn-ea"/>
                <a:cs typeface="Arial" panose="020B0604020202020204" pitchFamily="34" charset="0"/>
              </a:rPr>
              <a:t>authorisation</a:t>
            </a:r>
            <a:r>
              <a:rPr kumimoji="0" lang="en-US" sz="3200" b="1"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protocols; </a:t>
            </a:r>
          </a:p>
          <a:p>
            <a:pPr>
              <a:defRPr/>
            </a:pPr>
            <a:r>
              <a:rPr kumimoji="0" lang="en-US" sz="3200" b="1"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Limits to the size, scope, number of changes;</a:t>
            </a:r>
          </a:p>
          <a:p>
            <a:pPr>
              <a:defRPr/>
            </a:pPr>
            <a:r>
              <a:rPr kumimoji="0" lang="en-US" sz="3200" b="1" i="0" u="none" strike="noStrike" kern="1200" cap="none" spc="0" normalizeH="0" baseline="0" noProof="0" dirty="0" err="1">
                <a:ln>
                  <a:noFill/>
                </a:ln>
                <a:solidFill>
                  <a:srgbClr val="404040"/>
                </a:solidFill>
                <a:effectLst/>
                <a:uLnTx/>
                <a:uFillTx/>
                <a:latin typeface="Arial"/>
                <a:ea typeface="+mn-ea"/>
                <a:cs typeface="Arial" panose="020B0604020202020204" pitchFamily="34" charset="0"/>
              </a:rPr>
              <a:t>responsibilies</a:t>
            </a:r>
            <a:r>
              <a:rPr kumimoji="0" lang="en-US" sz="3200" b="1"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are adequately specified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to avoid later contractual disputes.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112033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4" name="Picture 3">
            <a:extLst>
              <a:ext uri="{FF2B5EF4-FFF2-40B4-BE49-F238E27FC236}">
                <a16:creationId xmlns:a16="http://schemas.microsoft.com/office/drawing/2014/main" id="{622F98D1-5C15-4D24-B1F6-80F8E0A24CD7}"/>
              </a:ext>
            </a:extLst>
          </p:cNvPr>
          <p:cNvPicPr>
            <a:picLocks noChangeAspect="1"/>
          </p:cNvPicPr>
          <p:nvPr/>
        </p:nvPicPr>
        <p:blipFill>
          <a:blip r:embed="rId4"/>
          <a:stretch>
            <a:fillRect/>
          </a:stretch>
        </p:blipFill>
        <p:spPr>
          <a:xfrm>
            <a:off x="3744686" y="198764"/>
            <a:ext cx="8253661" cy="6301982"/>
          </a:xfrm>
          <a:prstGeom prst="rect">
            <a:avLst/>
          </a:prstGeom>
        </p:spPr>
      </p:pic>
      <p:sp>
        <p:nvSpPr>
          <p:cNvPr id="6" name="TextBox 5">
            <a:extLst>
              <a:ext uri="{FF2B5EF4-FFF2-40B4-BE49-F238E27FC236}">
                <a16:creationId xmlns:a16="http://schemas.microsoft.com/office/drawing/2014/main" id="{8DB36464-C7F5-4DCA-B3D7-1B35A5D2EF02}"/>
              </a:ext>
            </a:extLst>
          </p:cNvPr>
          <p:cNvSpPr txBox="1"/>
          <p:nvPr/>
        </p:nvSpPr>
        <p:spPr>
          <a:xfrm>
            <a:off x="391888" y="2397948"/>
            <a:ext cx="3352798" cy="2062103"/>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chemeClr val="tx1"/>
                </a:solidFill>
                <a:effectLst/>
                <a:uLnTx/>
                <a:uFillTx/>
                <a:latin typeface="+mj-lt"/>
                <a:ea typeface="+mn-ea"/>
                <a:cs typeface="+mn-cs"/>
              </a:rPr>
              <a:t>Example of how a change affects the baseline:</a:t>
            </a:r>
          </a:p>
        </p:txBody>
      </p:sp>
    </p:spTree>
    <p:custDataLst>
      <p:tags r:id="rId1"/>
    </p:custDataLst>
    <p:extLst>
      <p:ext uri="{BB962C8B-B14F-4D97-AF65-F5344CB8AC3E}">
        <p14:creationId xmlns:p14="http://schemas.microsoft.com/office/powerpoint/2010/main" val="1127221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A051D4-6875-4AFB-A529-CC68756B7E38}"/>
              </a:ext>
            </a:extLst>
          </p:cNvPr>
          <p:cNvSpPr>
            <a:spLocks noGrp="1"/>
          </p:cNvSpPr>
          <p:nvPr>
            <p:ph type="title"/>
          </p:nvPr>
        </p:nvSpPr>
        <p:spPr/>
        <p:txBody>
          <a:bodyPr/>
          <a:lstStyle/>
          <a:p>
            <a:r>
              <a:rPr lang="en-US" dirty="0"/>
              <a:t>More on Project Changes</a:t>
            </a:r>
            <a:endParaRPr lang="en-AU" dirty="0"/>
          </a:p>
        </p:txBody>
      </p:sp>
      <p:sp>
        <p:nvSpPr>
          <p:cNvPr id="23" name="TextBox 22">
            <a:extLst>
              <a:ext uri="{FF2B5EF4-FFF2-40B4-BE49-F238E27FC236}">
                <a16:creationId xmlns:a16="http://schemas.microsoft.com/office/drawing/2014/main" id="{63AF2D35-EEB9-4129-A105-EDECBA2BE57C}"/>
              </a:ext>
            </a:extLst>
          </p:cNvPr>
          <p:cNvSpPr txBox="1">
            <a:spLocks/>
          </p:cNvSpPr>
          <p:nvPr/>
        </p:nvSpPr>
        <p:spPr>
          <a:xfrm>
            <a:off x="441213" y="1653461"/>
            <a:ext cx="9189268" cy="646331"/>
          </a:xfrm>
          <a:prstGeom prst="rect">
            <a:avLst/>
          </a:prstGeom>
          <a:noFill/>
        </p:spPr>
        <p:txBody>
          <a:bodyPr wrap="square" rtlCol="0">
            <a:spAutoFit/>
          </a:bodyPr>
          <a:lstStyle/>
          <a:p>
            <a:r>
              <a:rPr lang="en-US" dirty="0" err="1"/>
              <a:t>Biafore</a:t>
            </a:r>
            <a:r>
              <a:rPr lang="en-US" dirty="0"/>
              <a:t> B. “</a:t>
            </a:r>
            <a:r>
              <a:rPr lang="en-US" b="1" i="1" dirty="0"/>
              <a:t>How to manage project change</a:t>
            </a:r>
            <a:r>
              <a:rPr lang="en-US" dirty="0"/>
              <a:t>” video in course </a:t>
            </a:r>
            <a:r>
              <a:rPr lang="en-US" u="sng" dirty="0">
                <a:solidFill>
                  <a:srgbClr val="FF0000"/>
                </a:solidFill>
                <a:hlinkClick r:id="rId3"/>
              </a:rPr>
              <a:t>Project Management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202" name="กล่องข้อความ 201">
            <a:extLst>
              <a:ext uri="{FF2B5EF4-FFF2-40B4-BE49-F238E27FC236}">
                <a16:creationId xmlns:a16="http://schemas.microsoft.com/office/drawing/2014/main" id="{B3FA6989-3847-4B03-AF1D-C0E3A4024633}"/>
              </a:ext>
            </a:extLst>
          </p:cNvPr>
          <p:cNvSpPr txBox="1"/>
          <p:nvPr/>
        </p:nvSpPr>
        <p:spPr>
          <a:xfrm>
            <a:off x="8732120" y="6336185"/>
            <a:ext cx="192681" cy="123111"/>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2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88" name="กล่องข้อความ 187">
            <a:extLst>
              <a:ext uri="{FF2B5EF4-FFF2-40B4-BE49-F238E27FC236}">
                <a16:creationId xmlns:a16="http://schemas.microsoft.com/office/drawing/2014/main" id="{22960C8D-B4EA-461E-B7AA-7D6EC6D88DE5}"/>
              </a:ext>
            </a:extLst>
          </p:cNvPr>
          <p:cNvSpPr txBox="1"/>
          <p:nvPr/>
        </p:nvSpPr>
        <p:spPr>
          <a:xfrm>
            <a:off x="8573465" y="6245628"/>
            <a:ext cx="229550" cy="269304"/>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15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74" name="กล่องข้อความ 173">
            <a:extLst>
              <a:ext uri="{FF2B5EF4-FFF2-40B4-BE49-F238E27FC236}">
                <a16:creationId xmlns:a16="http://schemas.microsoft.com/office/drawing/2014/main" id="{4CED545D-0AB1-4283-9E17-8C9E77248511}"/>
              </a:ext>
            </a:extLst>
          </p:cNvPr>
          <p:cNvSpPr txBox="1"/>
          <p:nvPr/>
        </p:nvSpPr>
        <p:spPr>
          <a:xfrm>
            <a:off x="8437524" y="6331999"/>
            <a:ext cx="187873" cy="107722"/>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3" name="TextBox 12">
            <a:extLst>
              <a:ext uri="{FF2B5EF4-FFF2-40B4-BE49-F238E27FC236}">
                <a16:creationId xmlns:a16="http://schemas.microsoft.com/office/drawing/2014/main" id="{86B20745-79C9-4EBF-9519-E3DD820420D5}"/>
              </a:ext>
            </a:extLst>
          </p:cNvPr>
          <p:cNvSpPr txBox="1"/>
          <p:nvPr/>
        </p:nvSpPr>
        <p:spPr>
          <a:xfrm>
            <a:off x="441213" y="2664798"/>
            <a:ext cx="9189268" cy="923330"/>
          </a:xfrm>
          <a:prstGeom prst="rect">
            <a:avLst/>
          </a:prstGeom>
          <a:noFill/>
        </p:spPr>
        <p:txBody>
          <a:bodyPr wrap="square" rtlCol="0">
            <a:spAutoFit/>
          </a:bodyPr>
          <a:lstStyle/>
          <a:p>
            <a:r>
              <a:rPr lang="en-US" dirty="0"/>
              <a:t>McGannon B.. “</a:t>
            </a:r>
            <a:r>
              <a:rPr lang="en-US" b="1" i="1" dirty="0"/>
              <a:t>Change Management in Projects</a:t>
            </a:r>
            <a:r>
              <a:rPr lang="en-US" dirty="0"/>
              <a:t>” video in course </a:t>
            </a:r>
            <a:r>
              <a:rPr lang="en-US" u="sng" dirty="0">
                <a:solidFill>
                  <a:srgbClr val="FF0000"/>
                </a:solidFill>
              </a:rPr>
              <a:t>Change Management Foundations</a:t>
            </a:r>
            <a:r>
              <a:rPr lang="en-US" dirty="0"/>
              <a:t>, released  23/6/16,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Tree>
    <p:extLst>
      <p:ext uri="{BB962C8B-B14F-4D97-AF65-F5344CB8AC3E}">
        <p14:creationId xmlns:p14="http://schemas.microsoft.com/office/powerpoint/2010/main" val="3354568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4" name="TextBox 3">
            <a:extLst>
              <a:ext uri="{FF2B5EF4-FFF2-40B4-BE49-F238E27FC236}">
                <a16:creationId xmlns:a16="http://schemas.microsoft.com/office/drawing/2014/main" id="{B6F1B931-6229-4517-B635-856D284ED001}"/>
              </a:ext>
            </a:extLst>
          </p:cNvPr>
          <p:cNvSpPr txBox="1"/>
          <p:nvPr/>
        </p:nvSpPr>
        <p:spPr>
          <a:xfrm>
            <a:off x="450166" y="305886"/>
            <a:ext cx="11132233" cy="2714589"/>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3600" b="1" dirty="0">
                <a:latin typeface="+mj-lt"/>
              </a:rPr>
              <a:t>Project Technique No.</a:t>
            </a:r>
            <a:r>
              <a:rPr kumimoji="0" lang="en-AU" sz="3600" b="1" i="0" u="none" strike="noStrike" kern="1200" cap="none" spc="0" normalizeH="0" baseline="0" noProof="0" dirty="0">
                <a:ln>
                  <a:noFill/>
                </a:ln>
                <a:solidFill>
                  <a:schemeClr val="tx1"/>
                </a:solidFill>
                <a:effectLst/>
                <a:uLnTx/>
                <a:uFillTx/>
                <a:latin typeface="+mj-lt"/>
                <a:ea typeface="+mn-ea"/>
                <a:cs typeface="+mn-cs"/>
              </a:rPr>
              <a:t>1</a:t>
            </a:r>
            <a:r>
              <a:rPr lang="en-AU" sz="3600" b="1" dirty="0">
                <a:latin typeface="+mj-lt"/>
              </a:rPr>
              <a:t> - </a:t>
            </a:r>
            <a:r>
              <a:rPr kumimoji="0" lang="en-AU" sz="3600" b="1" i="0" u="none" strike="noStrike" kern="1200" cap="none" spc="0" normalizeH="0" baseline="0" noProof="0" dirty="0">
                <a:ln>
                  <a:noFill/>
                </a:ln>
                <a:solidFill>
                  <a:schemeClr val="tx1"/>
                </a:solidFill>
                <a:effectLst/>
                <a:uLnTx/>
                <a:uFillTx/>
                <a:latin typeface="+mj-lt"/>
                <a:ea typeface="+mn-ea"/>
                <a:cs typeface="+mn-cs"/>
              </a:rPr>
              <a:t> Earned Value Analysis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2800" i="0" u="none" strike="noStrike" kern="1200" cap="none" spc="0" normalizeH="0" baseline="0" noProof="0" dirty="0">
              <a:ln>
                <a:noFill/>
              </a:ln>
              <a:solidFill>
                <a:schemeClr val="tx1"/>
              </a:solidFill>
              <a:effectLst/>
              <a:uLnTx/>
              <a:uFillTx/>
              <a:latin typeface="+mj-lt"/>
              <a:ea typeface="+mn-ea"/>
              <a:cs typeface="+mn-cs"/>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2800" i="0" u="none" strike="noStrike" kern="1200" cap="none" spc="0" normalizeH="0" baseline="0" noProof="0" dirty="0">
              <a:ln>
                <a:noFill/>
              </a:ln>
              <a:solidFill>
                <a:schemeClr val="tx1"/>
              </a:solidFill>
              <a:effectLst/>
              <a:uLnTx/>
              <a:uFillTx/>
              <a:latin typeface="+mj-lt"/>
              <a:ea typeface="+mn-ea"/>
              <a:cs typeface="+mn-cs"/>
            </a:endParaRPr>
          </a:p>
        </p:txBody>
      </p:sp>
      <p:pic>
        <p:nvPicPr>
          <p:cNvPr id="2054" name="Picture 6" descr="Earned value management - Wikipedia">
            <a:extLst>
              <a:ext uri="{FF2B5EF4-FFF2-40B4-BE49-F238E27FC236}">
                <a16:creationId xmlns:a16="http://schemas.microsoft.com/office/drawing/2014/main" id="{5914CEA2-2144-4F95-BF1D-19AD85C23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36" y="1055790"/>
            <a:ext cx="7409316" cy="50574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7990DA-5652-40BA-BFCF-B4B11A33E6F5}"/>
              </a:ext>
            </a:extLst>
          </p:cNvPr>
          <p:cNvSpPr txBox="1"/>
          <p:nvPr/>
        </p:nvSpPr>
        <p:spPr>
          <a:xfrm>
            <a:off x="0" y="5727273"/>
            <a:ext cx="2477729" cy="667875"/>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00" b="1" i="0" u="none" strike="noStrike" kern="1200" cap="none" spc="0" normalizeH="0" baseline="0" noProof="0" dirty="0">
                <a:ln>
                  <a:noFill/>
                </a:ln>
                <a:solidFill>
                  <a:schemeClr val="tx1"/>
                </a:solidFill>
                <a:effectLst/>
                <a:uLnTx/>
                <a:uFillTx/>
                <a:latin typeface="+mj-lt"/>
              </a:rPr>
              <a:t>PMBOK Guide 6</a:t>
            </a:r>
            <a:r>
              <a:rPr kumimoji="0" lang="en-AU" sz="1100" b="1" i="0" u="none" strike="noStrike" kern="1200" cap="none" spc="0" normalizeH="0" baseline="30000" noProof="0" dirty="0">
                <a:ln>
                  <a:noFill/>
                </a:ln>
                <a:solidFill>
                  <a:schemeClr val="tx1"/>
                </a:solidFill>
                <a:effectLst/>
                <a:uLnTx/>
                <a:uFillTx/>
                <a:latin typeface="+mj-lt"/>
              </a:rPr>
              <a:t>th</a:t>
            </a:r>
            <a:r>
              <a:rPr kumimoji="0" lang="en-AU" sz="1100" b="1" i="0" u="none" strike="noStrike" kern="1200" cap="none" spc="0" normalizeH="0" baseline="0" noProof="0" dirty="0">
                <a:ln>
                  <a:noFill/>
                </a:ln>
                <a:solidFill>
                  <a:schemeClr val="tx1"/>
                </a:solidFill>
                <a:effectLst/>
                <a:uLnTx/>
                <a:uFillTx/>
                <a:latin typeface="+mj-lt"/>
              </a:rPr>
              <a:t> Edition (2017)</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100" b="1" dirty="0">
                <a:latin typeface="+mj-lt"/>
              </a:rPr>
              <a:t>Part 1Section 7.4.2.2</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00" b="1" i="0" u="none" strike="noStrike" kern="1200" cap="none" spc="0" normalizeH="0" baseline="0" noProof="0" dirty="0">
                <a:ln>
                  <a:noFill/>
                </a:ln>
                <a:solidFill>
                  <a:schemeClr val="tx1"/>
                </a:solidFill>
                <a:effectLst/>
                <a:uLnTx/>
                <a:uFillTx/>
                <a:latin typeface="+mj-lt"/>
              </a:rPr>
              <a:t>Earned Value Analysis</a:t>
            </a:r>
          </a:p>
        </p:txBody>
      </p:sp>
      <p:sp>
        <p:nvSpPr>
          <p:cNvPr id="3" name="TextBox 2">
            <a:extLst>
              <a:ext uri="{FF2B5EF4-FFF2-40B4-BE49-F238E27FC236}">
                <a16:creationId xmlns:a16="http://schemas.microsoft.com/office/drawing/2014/main" id="{6136BE8B-969F-2699-94FD-D46C6D66EC5B}"/>
              </a:ext>
            </a:extLst>
          </p:cNvPr>
          <p:cNvSpPr txBox="1"/>
          <p:nvPr/>
        </p:nvSpPr>
        <p:spPr>
          <a:xfrm>
            <a:off x="8320888" y="1602490"/>
            <a:ext cx="3871111" cy="1200329"/>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000" b="1" i="0" u="none" strike="noStrike" kern="1200" cap="none" spc="0" normalizeH="0" baseline="0" noProof="0" dirty="0">
                <a:ln>
                  <a:noFill/>
                </a:ln>
                <a:solidFill>
                  <a:schemeClr val="tx1"/>
                </a:solidFill>
                <a:effectLst/>
                <a:uLnTx/>
                <a:uFillTx/>
                <a:latin typeface="Sommet bold"/>
                <a:ea typeface="+mn-ea"/>
                <a:cs typeface="+mn-cs"/>
              </a:rPr>
              <a:t>Q</a:t>
            </a:r>
            <a:r>
              <a:rPr kumimoji="0" lang="en-AU" sz="2400" b="1" i="0" u="none" strike="noStrike" kern="1200" cap="none" spc="0" normalizeH="0" baseline="0" noProof="0" dirty="0">
                <a:ln>
                  <a:noFill/>
                </a:ln>
                <a:solidFill>
                  <a:schemeClr val="tx1"/>
                </a:solidFill>
                <a:effectLst/>
                <a:uLnTx/>
                <a:uFillTx/>
                <a:latin typeface="Sommet bold"/>
                <a:ea typeface="+mn-ea"/>
                <a:cs typeface="+mn-cs"/>
              </a:rPr>
              <a:t>. Is Actual Cost (AC) being below Planned Value (PV ) a good  or bad thing? </a:t>
            </a:r>
          </a:p>
        </p:txBody>
      </p:sp>
      <p:sp>
        <p:nvSpPr>
          <p:cNvPr id="7" name="TextBox 6">
            <a:extLst>
              <a:ext uri="{FF2B5EF4-FFF2-40B4-BE49-F238E27FC236}">
                <a16:creationId xmlns:a16="http://schemas.microsoft.com/office/drawing/2014/main" id="{B936C42B-EB2C-400B-688F-80067320AD04}"/>
              </a:ext>
            </a:extLst>
          </p:cNvPr>
          <p:cNvSpPr txBox="1"/>
          <p:nvPr/>
        </p:nvSpPr>
        <p:spPr>
          <a:xfrm>
            <a:off x="8378098" y="2934627"/>
            <a:ext cx="3871111" cy="1938992"/>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400" b="1" dirty="0">
                <a:latin typeface="Sommet bold"/>
              </a:rPr>
              <a:t>A. It depends on whether the lower AC is due to cost savings; or due to lack of expenditure on scope due to delays !!</a:t>
            </a:r>
            <a:endParaRPr kumimoji="0" lang="en-AU" sz="2400" b="1" i="0" u="none" strike="noStrike" kern="1200" cap="none" spc="0" normalizeH="0" baseline="0" noProof="0" dirty="0">
              <a:ln>
                <a:noFill/>
              </a:ln>
              <a:solidFill>
                <a:schemeClr val="tx1"/>
              </a:solidFill>
              <a:effectLst/>
              <a:uLnTx/>
              <a:uFillTx/>
              <a:latin typeface="Sommet bold"/>
            </a:endParaRPr>
          </a:p>
        </p:txBody>
      </p:sp>
      <p:sp>
        <p:nvSpPr>
          <p:cNvPr id="8" name="TextBox 7">
            <a:extLst>
              <a:ext uri="{FF2B5EF4-FFF2-40B4-BE49-F238E27FC236}">
                <a16:creationId xmlns:a16="http://schemas.microsoft.com/office/drawing/2014/main" id="{8134B9B6-E880-1202-963D-3A0440C81D2B}"/>
              </a:ext>
            </a:extLst>
          </p:cNvPr>
          <p:cNvSpPr txBox="1"/>
          <p:nvPr/>
        </p:nvSpPr>
        <p:spPr>
          <a:xfrm>
            <a:off x="8378098" y="4912894"/>
            <a:ext cx="3871111" cy="1200329"/>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2400" b="1" dirty="0">
                <a:solidFill>
                  <a:srgbClr val="FF0000"/>
                </a:solidFill>
                <a:latin typeface="Sommet bold"/>
              </a:rPr>
              <a:t>Only including Earned Value (EV ) can give you that point of reference</a:t>
            </a:r>
            <a:endParaRPr kumimoji="0" lang="en-AU" sz="2400" b="1" i="0" u="none" strike="noStrike" kern="1200" cap="none" spc="0" normalizeH="0" baseline="0" noProof="0" dirty="0">
              <a:ln>
                <a:noFill/>
              </a:ln>
              <a:solidFill>
                <a:srgbClr val="FF0000"/>
              </a:solidFill>
              <a:effectLst/>
              <a:uLnTx/>
              <a:uFillTx/>
              <a:latin typeface="Sommet bold"/>
            </a:endParaRPr>
          </a:p>
        </p:txBody>
      </p:sp>
      <p:sp>
        <p:nvSpPr>
          <p:cNvPr id="6" name="Right Brace 5">
            <a:extLst>
              <a:ext uri="{FF2B5EF4-FFF2-40B4-BE49-F238E27FC236}">
                <a16:creationId xmlns:a16="http://schemas.microsoft.com/office/drawing/2014/main" id="{818DB235-D268-B028-3596-ADFD6F768B7B}"/>
              </a:ext>
            </a:extLst>
          </p:cNvPr>
          <p:cNvSpPr/>
          <p:nvPr/>
        </p:nvSpPr>
        <p:spPr>
          <a:xfrm>
            <a:off x="5338916" y="3100862"/>
            <a:ext cx="368709" cy="807095"/>
          </a:xfrm>
          <a:prstGeom prst="rightBrace">
            <a:avLst/>
          </a:prstGeom>
          <a:noFill/>
          <a:ln w="476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9" name="Arrow: Right 8">
            <a:extLst>
              <a:ext uri="{FF2B5EF4-FFF2-40B4-BE49-F238E27FC236}">
                <a16:creationId xmlns:a16="http://schemas.microsoft.com/office/drawing/2014/main" id="{D9A0C6AB-8BB7-70E9-61F5-D23FAFDC35F2}"/>
              </a:ext>
            </a:extLst>
          </p:cNvPr>
          <p:cNvSpPr/>
          <p:nvPr/>
        </p:nvSpPr>
        <p:spPr>
          <a:xfrm rot="20150879">
            <a:off x="5638822" y="2663247"/>
            <a:ext cx="2886716" cy="28128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3542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6"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58" y="152034"/>
            <a:ext cx="10945283" cy="461665"/>
          </a:xfrm>
        </p:spPr>
        <p:txBody>
          <a:bodyPr/>
          <a:lstStyle/>
          <a:p>
            <a:r>
              <a:rPr lang="en-US" dirty="0"/>
              <a:t>Why Costs are THE primary concern of the PM</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3358" y="881819"/>
            <a:ext cx="11328398" cy="5678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i="0" strike="noStrike" kern="1200" cap="none" spc="0" normalizeH="0" baseline="0" noProof="0" dirty="0">
                <a:ln>
                  <a:noFill/>
                </a:ln>
                <a:solidFill>
                  <a:srgbClr val="404040"/>
                </a:solidFill>
                <a:effectLst/>
                <a:uLnTx/>
                <a:uFillTx/>
                <a:latin typeface="Arial"/>
                <a:ea typeface="+mn-ea"/>
                <a:cs typeface="Arial" panose="020B0604020202020204" pitchFamily="34" charset="0"/>
              </a:rPr>
              <a:t>Basic Equation of Business: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solidFill>
                <a:srgbClr val="404040"/>
              </a:solidFill>
              <a:latin typeface="Arial"/>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i="0" strike="noStrike" kern="1200" cap="none" spc="0" normalizeH="0" baseline="0" noProof="0" dirty="0">
                <a:ln>
                  <a:noFill/>
                </a:ln>
                <a:solidFill>
                  <a:srgbClr val="404040"/>
                </a:solidFill>
                <a:effectLst/>
                <a:uLnTx/>
                <a:uFillTx/>
                <a:latin typeface="Arial"/>
                <a:ea typeface="+mn-ea"/>
                <a:cs typeface="Arial" panose="020B0604020202020204" pitchFamily="34"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b="1" dirty="0">
              <a:solidFill>
                <a:srgbClr val="404040"/>
              </a:solidFill>
              <a:latin typeface="Arial"/>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b="1" dirty="0">
              <a:solidFill>
                <a:srgbClr val="404040"/>
              </a:solidFill>
              <a:latin typeface="Arial"/>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rgbClr val="404040"/>
                </a:solidFill>
                <a:latin typeface="Arial"/>
                <a:cs typeface="Arial" panose="020B0604020202020204" pitchFamily="34" charset="0"/>
              </a:rPr>
              <a:t>	</a:t>
            </a:r>
            <a:r>
              <a:rPr kumimoji="0" lang="en-US" sz="2800" b="1" i="0" strike="noStrike" kern="1200" cap="none" spc="0" normalizeH="0" baseline="0" noProof="0" dirty="0">
                <a:ln>
                  <a:noFill/>
                </a:ln>
                <a:solidFill>
                  <a:srgbClr val="404040"/>
                </a:solidFill>
                <a:effectLst/>
                <a:uLnTx/>
                <a:uFillTx/>
                <a:latin typeface="Arial"/>
                <a:ea typeface="+mn-ea"/>
                <a:cs typeface="Arial" panose="020B0604020202020204" pitchFamily="34" charset="0"/>
              </a:rPr>
              <a:t>Revenue   -   Costs    =   Profit </a:t>
            </a:r>
            <a:r>
              <a:rPr kumimoji="0" lang="en-US" sz="2800" b="1" i="0" strike="noStrike" kern="1200" cap="none" spc="0" normalizeH="0" baseline="0" noProof="0" dirty="0">
                <a:ln>
                  <a:noFill/>
                </a:ln>
                <a:effectLst/>
                <a:uLnTx/>
                <a:uFillTx/>
                <a:latin typeface="Arial"/>
                <a:cs typeface="Arial" panose="020B0604020202020204" pitchFamily="34" charset="0"/>
              </a:rPr>
              <a:t>(or Loss)</a:t>
            </a:r>
            <a:endParaRPr lang="en-US" b="1" dirty="0">
              <a:latin typeface="Arial"/>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i="0" strike="noStrike" kern="1200" cap="none" spc="0" normalizeH="0" baseline="0" noProof="0" dirty="0">
                <a:ln>
                  <a:noFill/>
                </a:ln>
                <a:solidFill>
                  <a:srgbClr val="404040"/>
                </a:solidFill>
                <a:effectLst/>
                <a:uLnTx/>
                <a:uFillTx/>
                <a:latin typeface="Arial"/>
                <a:ea typeface="+mn-ea"/>
                <a:cs typeface="Arial" panose="020B0604020202020204" pitchFamily="34"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solidFill>
                <a:srgbClr val="404040"/>
              </a:solidFill>
              <a:latin typeface="Arial"/>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i="0" strike="noStrike" kern="1200" cap="none" spc="0" normalizeH="0" baseline="0" noProof="0" dirty="0">
                <a:ln>
                  <a:noFill/>
                </a:ln>
                <a:solidFill>
                  <a:srgbClr val="404040"/>
                </a:solidFill>
                <a:effectLst/>
                <a:uLnTx/>
                <a:uFillTx/>
                <a:latin typeface="Arial"/>
                <a:ea typeface="+mn-ea"/>
                <a:cs typeface="Arial" panose="020B0604020202020204" pitchFamily="34" charset="0"/>
              </a:rPr>
              <a:t>			</a:t>
            </a: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solidFill>
                  <a:srgbClr val="404040"/>
                </a:solidFill>
                <a:latin typeface="Arial"/>
                <a:cs typeface="Arial" panose="020B0604020202020204" pitchFamily="34" charset="0"/>
              </a:rPr>
              <a:t>Earned Value </a:t>
            </a:r>
            <a:r>
              <a:rPr lang="en-US" dirty="0">
                <a:solidFill>
                  <a:srgbClr val="404040"/>
                </a:solidFill>
                <a:latin typeface="Arial"/>
                <a:cs typeface="Arial" panose="020B0604020202020204" pitchFamily="34" charset="0"/>
              </a:rPr>
              <a:t>is about </a:t>
            </a:r>
            <a:r>
              <a:rPr lang="en-US" b="1" dirty="0">
                <a:solidFill>
                  <a:srgbClr val="404040"/>
                </a:solidFill>
                <a:latin typeface="Arial"/>
                <a:cs typeface="Arial" panose="020B0604020202020204" pitchFamily="34" charset="0"/>
              </a:rPr>
              <a:t>cost management</a:t>
            </a:r>
            <a:r>
              <a:rPr lang="en-US" dirty="0">
                <a:solidFill>
                  <a:srgbClr val="404040"/>
                </a:solidFill>
                <a:latin typeface="Arial"/>
                <a:cs typeface="Arial" panose="020B0604020202020204" pitchFamily="34" charset="0"/>
              </a:rPr>
              <a:t>; and also using cost management as an indicator of </a:t>
            </a:r>
            <a:r>
              <a:rPr lang="en-US" b="1" dirty="0">
                <a:solidFill>
                  <a:srgbClr val="404040"/>
                </a:solidFill>
                <a:latin typeface="Arial"/>
                <a:cs typeface="Arial" panose="020B0604020202020204" pitchFamily="34" charset="0"/>
              </a:rPr>
              <a:t>schedule progress.</a:t>
            </a:r>
            <a:endParaRPr lang="en-US" dirty="0">
              <a:solidFill>
                <a:srgbClr val="404040"/>
              </a:solidFill>
              <a:latin typeface="Arial"/>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
        <p:nvSpPr>
          <p:cNvPr id="2" name="Oval 1">
            <a:extLst>
              <a:ext uri="{FF2B5EF4-FFF2-40B4-BE49-F238E27FC236}">
                <a16:creationId xmlns:a16="http://schemas.microsoft.com/office/drawing/2014/main" id="{C4AF536B-D82B-4600-9704-38CA72A15C9E}"/>
              </a:ext>
            </a:extLst>
          </p:cNvPr>
          <p:cNvSpPr/>
          <p:nvPr/>
        </p:nvSpPr>
        <p:spPr>
          <a:xfrm>
            <a:off x="1499845" y="3113314"/>
            <a:ext cx="1712686" cy="10160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3FB62E2C-FC0E-4F72-BB92-50AD39572E18}"/>
              </a:ext>
            </a:extLst>
          </p:cNvPr>
          <p:cNvSpPr/>
          <p:nvPr/>
        </p:nvSpPr>
        <p:spPr>
          <a:xfrm>
            <a:off x="3696350" y="3187320"/>
            <a:ext cx="1378857" cy="10160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D4A9D773-C50A-41A8-B119-2114249C41C5}"/>
              </a:ext>
            </a:extLst>
          </p:cNvPr>
          <p:cNvSpPr/>
          <p:nvPr/>
        </p:nvSpPr>
        <p:spPr>
          <a:xfrm>
            <a:off x="5592057" y="3113314"/>
            <a:ext cx="2947031" cy="10160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9E7C49C2-41B2-43B8-B148-D03CC5CC0686}"/>
              </a:ext>
            </a:extLst>
          </p:cNvPr>
          <p:cNvSpPr txBox="1"/>
          <p:nvPr/>
        </p:nvSpPr>
        <p:spPr>
          <a:xfrm>
            <a:off x="608843" y="1434405"/>
            <a:ext cx="11328399" cy="1200329"/>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7030A0"/>
                </a:solidFill>
                <a:effectLst/>
                <a:uLnTx/>
                <a:uFillTx/>
                <a:latin typeface="+mj-lt"/>
                <a:ea typeface="+mn-ea"/>
                <a:cs typeface="+mn-cs"/>
              </a:rPr>
              <a:t>The PM  usually has little direct control over Revenue or Profit/Loss – management usually sign a contract with defined Revenue and associated baseline Profit margin before execution begins and then not easily changed</a:t>
            </a:r>
          </a:p>
        </p:txBody>
      </p:sp>
      <p:sp>
        <p:nvSpPr>
          <p:cNvPr id="9" name="TextBox 8">
            <a:extLst>
              <a:ext uri="{FF2B5EF4-FFF2-40B4-BE49-F238E27FC236}">
                <a16:creationId xmlns:a16="http://schemas.microsoft.com/office/drawing/2014/main" id="{E056077D-954E-4CB9-A166-3E4B2226E386}"/>
              </a:ext>
            </a:extLst>
          </p:cNvPr>
          <p:cNvSpPr txBox="1"/>
          <p:nvPr/>
        </p:nvSpPr>
        <p:spPr>
          <a:xfrm>
            <a:off x="637872" y="4359129"/>
            <a:ext cx="11328399" cy="830997"/>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FF0000"/>
                </a:solidFill>
                <a:effectLst/>
                <a:uLnTx/>
                <a:uFillTx/>
                <a:latin typeface="+mj-lt"/>
                <a:ea typeface="+mn-ea"/>
                <a:cs typeface="+mn-cs"/>
              </a:rPr>
              <a:t>Costs are the variable the PM has direct day to day control over – hence the part of the equation PM’s typically manage</a:t>
            </a:r>
          </a:p>
        </p:txBody>
      </p:sp>
    </p:spTree>
    <p:custDataLst>
      <p:tags r:id="rId1"/>
    </p:custDataLst>
    <p:extLst>
      <p:ext uri="{BB962C8B-B14F-4D97-AF65-F5344CB8AC3E}">
        <p14:creationId xmlns:p14="http://schemas.microsoft.com/office/powerpoint/2010/main" val="210662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4"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7" y="202555"/>
            <a:ext cx="10945283" cy="461665"/>
          </a:xfrm>
        </p:spPr>
        <p:txBody>
          <a:bodyPr/>
          <a:lstStyle/>
          <a:p>
            <a:r>
              <a:rPr lang="en-US" dirty="0"/>
              <a:t>Earner Value (EV)</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4417" y="895054"/>
            <a:ext cx="11320840" cy="20872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strike="noStrike" kern="1200" cap="none" spc="0" normalizeH="0" baseline="0" noProof="0" dirty="0">
                <a:ln>
                  <a:noFill/>
                </a:ln>
                <a:solidFill>
                  <a:srgbClr val="404040"/>
                </a:solidFill>
                <a:effectLst/>
                <a:uLnTx/>
                <a:uFillTx/>
                <a:latin typeface="+mj-lt"/>
                <a:ea typeface="+mn-ea"/>
                <a:cs typeface="Arial" panose="020B0604020202020204" pitchFamily="34" charset="0"/>
              </a:rPr>
              <a:t>Earned Value </a:t>
            </a:r>
            <a:r>
              <a:rPr kumimoji="0" lang="en-US" b="0" i="0" strike="noStrike" kern="1200" cap="none" spc="0" normalizeH="0" baseline="0" noProof="0" dirty="0">
                <a:ln>
                  <a:noFill/>
                </a:ln>
                <a:solidFill>
                  <a:srgbClr val="404040"/>
                </a:solidFill>
                <a:effectLst/>
                <a:uLnTx/>
                <a:uFillTx/>
                <a:latin typeface="+mj-lt"/>
                <a:ea typeface="+mn-ea"/>
                <a:cs typeface="Arial" panose="020B0604020202020204" pitchFamily="34" charset="0"/>
              </a:rPr>
              <a:t> is a project management technique for measuring project performance and progress. </a:t>
            </a:r>
            <a:endParaRPr kumimoji="0" lang="en-US" b="0" i="0" u="none" strike="noStrike" kern="1200" cap="none" spc="0" normalizeH="0" baseline="0" noProof="0" dirty="0">
              <a:ln>
                <a:noFill/>
              </a:ln>
              <a:solidFill>
                <a:srgbClr val="404040"/>
              </a:solidFill>
              <a:effectLst/>
              <a:uLnTx/>
              <a:uFillTx/>
              <a:latin typeface="+mj-lt"/>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None/>
              <a:tabLst/>
              <a:defRPr/>
            </a:pPr>
            <a:endParaRPr lang="en-AU"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None/>
              <a:tabLst/>
              <a:defRPr/>
            </a:pPr>
            <a:r>
              <a:rPr lang="en-AU" dirty="0">
                <a:solidFill>
                  <a:srgbClr val="404040"/>
                </a:solidFill>
                <a:latin typeface="+mj-lt"/>
                <a:cs typeface="Arial" panose="020B0604020202020204" pitchFamily="34" charset="0"/>
              </a:rPr>
              <a:t>Essential features of any EV system implementation include:</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
        <p:nvSpPr>
          <p:cNvPr id="2" name="TextBox 1">
            <a:extLst>
              <a:ext uri="{FF2B5EF4-FFF2-40B4-BE49-F238E27FC236}">
                <a16:creationId xmlns:a16="http://schemas.microsoft.com/office/drawing/2014/main" id="{2949DB56-EEBD-45EA-A8C2-089DBE3710D4}"/>
              </a:ext>
            </a:extLst>
          </p:cNvPr>
          <p:cNvSpPr txBox="1"/>
          <p:nvPr/>
        </p:nvSpPr>
        <p:spPr>
          <a:xfrm>
            <a:off x="624417" y="2955633"/>
            <a:ext cx="11319054" cy="523220"/>
          </a:xfrm>
          <a:prstGeom prst="rect">
            <a:avLst/>
          </a:prstGeom>
        </p:spPr>
        <p:txBody>
          <a:bodyPr wrap="square" rtlCol="0">
            <a:spAutoFit/>
          </a:bodyPr>
          <a:lstStyle/>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dirty="0">
                <a:latin typeface="+mj-lt"/>
              </a:rPr>
              <a:t>a project plan that identifies work to be accomplished</a:t>
            </a:r>
            <a:endParaRPr kumimoji="0" lang="en-AU" sz="2800" i="0" u="none" strike="noStrike" kern="1200" cap="none" spc="0" normalizeH="0" baseline="0" noProof="0" dirty="0">
              <a:ln>
                <a:noFill/>
              </a:ln>
              <a:solidFill>
                <a:schemeClr val="tx1"/>
              </a:solidFill>
              <a:effectLst/>
              <a:uLnTx/>
              <a:uFillTx/>
              <a:latin typeface="+mj-lt"/>
              <a:ea typeface="+mn-ea"/>
              <a:cs typeface="+mn-cs"/>
            </a:endParaRPr>
          </a:p>
        </p:txBody>
      </p:sp>
      <p:sp>
        <p:nvSpPr>
          <p:cNvPr id="6" name="TextBox 5">
            <a:extLst>
              <a:ext uri="{FF2B5EF4-FFF2-40B4-BE49-F238E27FC236}">
                <a16:creationId xmlns:a16="http://schemas.microsoft.com/office/drawing/2014/main" id="{F3BFFDDE-C3DE-42F7-926C-F4C3429EE97F}"/>
              </a:ext>
            </a:extLst>
          </p:cNvPr>
          <p:cNvSpPr txBox="1"/>
          <p:nvPr/>
        </p:nvSpPr>
        <p:spPr>
          <a:xfrm>
            <a:off x="624417" y="3714169"/>
            <a:ext cx="11319054" cy="954107"/>
          </a:xfrm>
          <a:prstGeom prst="rect">
            <a:avLst/>
          </a:prstGeom>
        </p:spPr>
        <p:txBody>
          <a:bodyPr wrap="square" rtlCol="0">
            <a:spAutoFit/>
          </a:bodyPr>
          <a:lstStyle/>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dirty="0">
                <a:latin typeface="+mj-lt"/>
              </a:rPr>
              <a:t>a valuation of planned work, called </a:t>
            </a:r>
            <a:r>
              <a:rPr lang="en-AU" sz="2800" b="1" dirty="0">
                <a:latin typeface="+mj-lt"/>
              </a:rPr>
              <a:t>Planned Value (PV) </a:t>
            </a:r>
            <a:r>
              <a:rPr lang="en-AU" sz="2800" dirty="0">
                <a:latin typeface="+mj-lt"/>
              </a:rPr>
              <a:t>or Budgeted Cost of Work Scheduled (BCWS)</a:t>
            </a:r>
            <a:endParaRPr kumimoji="0" lang="en-AU" sz="2800" i="0" u="none" strike="noStrike" kern="1200" cap="none" spc="0" normalizeH="0" baseline="0" noProof="0" dirty="0">
              <a:ln>
                <a:noFill/>
              </a:ln>
              <a:solidFill>
                <a:schemeClr val="tx1"/>
              </a:solidFill>
              <a:effectLst/>
              <a:uLnTx/>
              <a:uFillTx/>
              <a:latin typeface="+mj-lt"/>
              <a:ea typeface="+mn-ea"/>
              <a:cs typeface="+mn-cs"/>
            </a:endParaRPr>
          </a:p>
        </p:txBody>
      </p:sp>
      <p:sp>
        <p:nvSpPr>
          <p:cNvPr id="8" name="TextBox 7">
            <a:extLst>
              <a:ext uri="{FF2B5EF4-FFF2-40B4-BE49-F238E27FC236}">
                <a16:creationId xmlns:a16="http://schemas.microsoft.com/office/drawing/2014/main" id="{5CA8663D-2B65-4261-A4D0-DEAD3A0A9C9B}"/>
              </a:ext>
            </a:extLst>
          </p:cNvPr>
          <p:cNvSpPr txBox="1"/>
          <p:nvPr/>
        </p:nvSpPr>
        <p:spPr>
          <a:xfrm>
            <a:off x="624417" y="4903592"/>
            <a:ext cx="11319054" cy="1384995"/>
          </a:xfrm>
          <a:prstGeom prst="rect">
            <a:avLst/>
          </a:prstGeom>
        </p:spPr>
        <p:txBody>
          <a:bodyPr wrap="square" rtlCol="0">
            <a:spAutoFit/>
          </a:bodyPr>
          <a:lstStyle/>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dirty="0">
                <a:latin typeface="+mj-lt"/>
              </a:rPr>
              <a:t>Pre-defined “earning rules” (also called metrics) to quantify the accomplishment of work, called </a:t>
            </a:r>
            <a:r>
              <a:rPr lang="en-AU" sz="2800" b="1" dirty="0">
                <a:latin typeface="+mj-lt"/>
              </a:rPr>
              <a:t>Earned Value (EV) </a:t>
            </a:r>
            <a:r>
              <a:rPr lang="en-AU" sz="2800" dirty="0">
                <a:latin typeface="+mj-lt"/>
              </a:rPr>
              <a:t>or Budgeted Cost of Work Performed (BCWP)</a:t>
            </a:r>
            <a:endParaRPr kumimoji="0" lang="en-AU" sz="2800" i="0" u="none" strike="noStrike" kern="1200" cap="none" spc="0" normalizeH="0" baseline="0" noProof="0" dirty="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74392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7" y="202555"/>
            <a:ext cx="10945283" cy="461665"/>
          </a:xfrm>
        </p:spPr>
        <p:txBody>
          <a:bodyPr/>
          <a:lstStyle/>
          <a:p>
            <a:r>
              <a:rPr lang="en-US" dirty="0"/>
              <a:t>Earner Value (EV) – (cont.)</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4417" y="895053"/>
            <a:ext cx="11320840" cy="54548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i="0" strike="noStrike" kern="1200" cap="none" spc="0" normalizeH="0" baseline="0" noProof="0" dirty="0">
                <a:ln>
                  <a:noFill/>
                </a:ln>
                <a:solidFill>
                  <a:srgbClr val="404040"/>
                </a:solidFill>
                <a:effectLst/>
                <a:uLnTx/>
                <a:uFillTx/>
                <a:latin typeface="+mj-lt"/>
                <a:ea typeface="+mn-ea"/>
                <a:cs typeface="Arial" panose="020B0604020202020204" pitchFamily="34" charset="0"/>
              </a:rPr>
              <a:t>Equation for</a:t>
            </a:r>
            <a:r>
              <a:rPr kumimoji="0" lang="en-AU" i="0" strike="noStrike" kern="1200" cap="none" spc="0" normalizeH="0" noProof="0" dirty="0">
                <a:ln>
                  <a:noFill/>
                </a:ln>
                <a:solidFill>
                  <a:srgbClr val="404040"/>
                </a:solidFill>
                <a:effectLst/>
                <a:uLnTx/>
                <a:uFillTx/>
                <a:latin typeface="+mj-lt"/>
                <a:ea typeface="+mn-ea"/>
                <a:cs typeface="Arial" panose="020B0604020202020204" pitchFamily="34" charset="0"/>
              </a:rPr>
              <a:t> Earned Value (EV):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baseline="0"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b="1" dirty="0">
                <a:solidFill>
                  <a:srgbClr val="404040"/>
                </a:solidFill>
                <a:latin typeface="+mj-lt"/>
                <a:cs typeface="Arial" panose="020B0604020202020204" pitchFamily="34" charset="0"/>
              </a:rPr>
              <a:t>	</a:t>
            </a:r>
            <a:r>
              <a:rPr lang="en-AU" sz="4000" b="1" dirty="0">
                <a:solidFill>
                  <a:srgbClr val="404040"/>
                </a:solidFill>
                <a:latin typeface="+mj-lt"/>
                <a:cs typeface="Arial" panose="020B0604020202020204" pitchFamily="34" charset="0"/>
              </a:rPr>
              <a:t>EV = % complete x Planned Value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sz="4000"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sz="4000"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sz="4000"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sz="4000"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sz="2000" b="1" dirty="0">
                <a:solidFill>
                  <a:srgbClr val="404040"/>
                </a:solidFill>
                <a:latin typeface="+mj-lt"/>
                <a:cs typeface="Arial" panose="020B0604020202020204" pitchFamily="34" charset="0"/>
              </a:rPr>
              <a:t>Note: In Australia, EVM has been codified in standard AS 4917-2006</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311791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7" y="202555"/>
            <a:ext cx="10945283" cy="461665"/>
          </a:xfrm>
        </p:spPr>
        <p:txBody>
          <a:bodyPr/>
          <a:lstStyle/>
          <a:p>
            <a:r>
              <a:rPr lang="en-US" dirty="0"/>
              <a:t>Earner Value (EV) – (cont.)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4417" y="895053"/>
            <a:ext cx="11320840" cy="54548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i="0" strike="noStrike" kern="1200" cap="none" spc="0" normalizeH="0" baseline="0" noProof="0" dirty="0">
                <a:ln>
                  <a:noFill/>
                </a:ln>
                <a:solidFill>
                  <a:srgbClr val="404040"/>
                </a:solidFill>
                <a:effectLst/>
                <a:uLnTx/>
                <a:uFillTx/>
                <a:latin typeface="+mj-lt"/>
                <a:ea typeface="+mn-ea"/>
                <a:cs typeface="Arial" panose="020B0604020202020204" pitchFamily="34" charset="0"/>
              </a:rPr>
              <a:t>Example of Use of </a:t>
            </a:r>
            <a:r>
              <a:rPr kumimoji="0" lang="en-AU" i="0" strike="noStrike" kern="1200" cap="none" spc="0" normalizeH="0" noProof="0" dirty="0">
                <a:ln>
                  <a:noFill/>
                </a:ln>
                <a:solidFill>
                  <a:srgbClr val="404040"/>
                </a:solidFill>
                <a:effectLst/>
                <a:uLnTx/>
                <a:uFillTx/>
                <a:latin typeface="+mj-lt"/>
                <a:ea typeface="+mn-ea"/>
                <a:cs typeface="Arial" panose="020B0604020202020204" pitchFamily="34" charset="0"/>
              </a:rPr>
              <a:t>EV: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i="0" strike="noStrike" kern="1200" cap="none" spc="0" normalizeH="0" noProof="0" dirty="0">
                <a:ln>
                  <a:noFill/>
                </a:ln>
                <a:solidFill>
                  <a:srgbClr val="404040"/>
                </a:solidFill>
                <a:effectLst/>
                <a:uLnTx/>
                <a:uFillTx/>
                <a:latin typeface="+mj-lt"/>
                <a:ea typeface="+mn-ea"/>
                <a:cs typeface="Arial" panose="020B0604020202020204" pitchFamily="34" charset="0"/>
              </a:rPr>
              <a:t>In a construction project, the baseline budget has a cost element for the electrical installation work package of $500,000.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i="0" strike="noStrike" kern="1200" cap="none" spc="0" normalizeH="0" noProof="0" dirty="0">
                <a:ln>
                  <a:noFill/>
                </a:ln>
                <a:solidFill>
                  <a:srgbClr val="404040"/>
                </a:solidFill>
                <a:effectLst/>
                <a:uLnTx/>
                <a:uFillTx/>
                <a:latin typeface="+mj-lt"/>
                <a:ea typeface="+mn-ea"/>
                <a:cs typeface="Arial" panose="020B0604020202020204" pitchFamily="34" charset="0"/>
              </a:rPr>
              <a:t>So, </a:t>
            </a:r>
            <a:r>
              <a:rPr kumimoji="0" lang="en-AU" b="1" i="0" strike="noStrike" kern="1200" cap="none" spc="0" normalizeH="0" noProof="0" dirty="0">
                <a:ln>
                  <a:noFill/>
                </a:ln>
                <a:solidFill>
                  <a:srgbClr val="404040"/>
                </a:solidFill>
                <a:effectLst/>
                <a:uLnTx/>
                <a:uFillTx/>
                <a:latin typeface="+mj-lt"/>
                <a:ea typeface="+mn-ea"/>
                <a:cs typeface="Arial" panose="020B0604020202020204" pitchFamily="34" charset="0"/>
              </a:rPr>
              <a:t>PV = $</a:t>
            </a:r>
            <a:r>
              <a:rPr lang="en-AU" b="1" dirty="0">
                <a:solidFill>
                  <a:srgbClr val="404040"/>
                </a:solidFill>
                <a:latin typeface="+mj-lt"/>
                <a:cs typeface="Arial" panose="020B0604020202020204" pitchFamily="34" charset="0"/>
              </a:rPr>
              <a:t>50</a:t>
            </a:r>
            <a:r>
              <a:rPr kumimoji="0" lang="en-AU" b="1" i="0" strike="noStrike" kern="1200" cap="none" spc="0" normalizeH="0" noProof="0" dirty="0">
                <a:ln>
                  <a:noFill/>
                </a:ln>
                <a:solidFill>
                  <a:srgbClr val="404040"/>
                </a:solidFill>
                <a:effectLst/>
                <a:uLnTx/>
                <a:uFillTx/>
                <a:latin typeface="+mj-lt"/>
                <a:ea typeface="+mn-ea"/>
                <a:cs typeface="Arial" panose="020B0604020202020204" pitchFamily="34" charset="0"/>
              </a:rPr>
              <a:t>0,000</a:t>
            </a:r>
            <a:r>
              <a:rPr kumimoji="0" lang="en-AU" i="0" strike="noStrike" kern="1200" cap="none" spc="0" normalizeH="0" noProof="0" dirty="0">
                <a:ln>
                  <a:noFill/>
                </a:ln>
                <a:solidFill>
                  <a:srgbClr val="404040"/>
                </a:solidFill>
                <a:effectLst/>
                <a:uLnTx/>
                <a:uFillTx/>
                <a:latin typeface="+mj-lt"/>
                <a:ea typeface="+mn-ea"/>
                <a:cs typeface="Arial" panose="020B0604020202020204" pitchFamily="34" charset="0"/>
              </a:rPr>
              <a:t>. If this work package is assessed as being 50% complete, then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b="1" dirty="0">
                <a:solidFill>
                  <a:srgbClr val="404040"/>
                </a:solidFill>
                <a:latin typeface="+mj-lt"/>
                <a:cs typeface="Arial" panose="020B0604020202020204" pitchFamily="34" charset="0"/>
              </a:rPr>
              <a:t>		EV 	= % complete x Planned Value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b="1" dirty="0">
                <a:solidFill>
                  <a:srgbClr val="404040"/>
                </a:solidFill>
                <a:latin typeface="+mj-lt"/>
                <a:cs typeface="Arial" panose="020B0604020202020204" pitchFamily="34" charset="0"/>
              </a:rPr>
              <a:t>			= 50% x $500,000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b="1" dirty="0">
                <a:solidFill>
                  <a:srgbClr val="404040"/>
                </a:solidFill>
                <a:latin typeface="+mj-lt"/>
                <a:cs typeface="Arial" panose="020B0604020202020204" pitchFamily="34" charset="0"/>
              </a:rPr>
              <a:t>			= $250,000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sz="4000"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sz="4000"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sz="4000"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sz="2000" b="1" dirty="0">
                <a:solidFill>
                  <a:srgbClr val="404040"/>
                </a:solidFill>
                <a:latin typeface="+mj-lt"/>
                <a:cs typeface="Arial" panose="020B0604020202020204" pitchFamily="34" charset="0"/>
              </a:rPr>
              <a:t>Note: In Australia, EVM has been codified in standard AS 4917-2006</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b="1"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AU" dirty="0">
              <a:solidFill>
                <a:srgbClr val="404040"/>
              </a:solidFill>
              <a:latin typeface="+mj-lt"/>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2462775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6980" y="65394"/>
            <a:ext cx="12015020" cy="461665"/>
          </a:xfrm>
        </p:spPr>
        <p:txBody>
          <a:bodyPr/>
          <a:lstStyle/>
          <a:p>
            <a:r>
              <a:rPr lang="en-US" dirty="0"/>
              <a:t>In industry, a ‘Project Manager’ is usually more narrowly defined: </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EA00E9A1-07D4-4744-BED8-B484BB17AC85}"/>
              </a:ext>
            </a:extLst>
          </p:cNvPr>
          <p:cNvPicPr>
            <a:picLocks noChangeAspect="1"/>
          </p:cNvPicPr>
          <p:nvPr/>
        </p:nvPicPr>
        <p:blipFill>
          <a:blip r:embed="rId4"/>
          <a:stretch>
            <a:fillRect/>
          </a:stretch>
        </p:blipFill>
        <p:spPr>
          <a:xfrm>
            <a:off x="2574571" y="594187"/>
            <a:ext cx="9771541" cy="5755704"/>
          </a:xfrm>
          <a:prstGeom prst="rect">
            <a:avLst/>
          </a:prstGeom>
        </p:spPr>
      </p:pic>
      <p:sp>
        <p:nvSpPr>
          <p:cNvPr id="6" name="TextBox 5">
            <a:extLst>
              <a:ext uri="{FF2B5EF4-FFF2-40B4-BE49-F238E27FC236}">
                <a16:creationId xmlns:a16="http://schemas.microsoft.com/office/drawing/2014/main" id="{01C53992-5BE7-4526-8E29-72378EC65266}"/>
              </a:ext>
            </a:extLst>
          </p:cNvPr>
          <p:cNvSpPr txBox="1"/>
          <p:nvPr/>
        </p:nvSpPr>
        <p:spPr>
          <a:xfrm>
            <a:off x="7460342" y="1726703"/>
            <a:ext cx="1799303" cy="1117229"/>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FF0000"/>
                </a:solidFill>
                <a:effectLst/>
                <a:uLnTx/>
                <a:uFillTx/>
                <a:latin typeface="+mj-lt"/>
                <a:ea typeface="+mn-ea"/>
                <a:cs typeface="+mn-cs"/>
              </a:rPr>
              <a:t>PROJECT</a:t>
            </a:r>
          </a:p>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FF0000"/>
                </a:solidFill>
                <a:effectLst/>
                <a:uLnTx/>
                <a:uFillTx/>
                <a:latin typeface="+mj-lt"/>
                <a:ea typeface="+mn-ea"/>
                <a:cs typeface="+mn-cs"/>
              </a:rPr>
              <a:t>MANAGER</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cxnSp>
        <p:nvCxnSpPr>
          <p:cNvPr id="8" name="Straight Arrow Connector 7">
            <a:extLst>
              <a:ext uri="{FF2B5EF4-FFF2-40B4-BE49-F238E27FC236}">
                <a16:creationId xmlns:a16="http://schemas.microsoft.com/office/drawing/2014/main" id="{09A8F27D-050C-41E9-88CE-35D8DC894A4E}"/>
              </a:ext>
            </a:extLst>
          </p:cNvPr>
          <p:cNvCxnSpPr>
            <a:cxnSpLocks/>
          </p:cNvCxnSpPr>
          <p:nvPr/>
        </p:nvCxnSpPr>
        <p:spPr>
          <a:xfrm>
            <a:off x="6626944" y="3661473"/>
            <a:ext cx="3691026" cy="0"/>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EA3499-BF8B-4682-BF55-C59C03188C25}"/>
              </a:ext>
            </a:extLst>
          </p:cNvPr>
          <p:cNvSpPr txBox="1"/>
          <p:nvPr/>
        </p:nvSpPr>
        <p:spPr>
          <a:xfrm>
            <a:off x="3721886" y="973056"/>
            <a:ext cx="3067664" cy="1720471"/>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2000" b="1" i="0" u="none" strike="noStrike" kern="1200" cap="none" spc="0" normalizeH="0" baseline="0" noProof="0" dirty="0">
                <a:ln>
                  <a:noFill/>
                </a:ln>
                <a:solidFill>
                  <a:srgbClr val="00B050"/>
                </a:solidFill>
                <a:effectLst/>
                <a:uLnTx/>
                <a:uFillTx/>
                <a:latin typeface="+mj-lt"/>
                <a:ea typeface="+mn-ea"/>
                <a:cs typeface="+mn-cs"/>
              </a:rPr>
              <a:t>Development Manager;</a:t>
            </a:r>
          </a:p>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2000" b="1" i="0" u="none" strike="noStrike" kern="1200" cap="none" spc="0" normalizeH="0" baseline="0" noProof="0" dirty="0">
                <a:ln>
                  <a:noFill/>
                </a:ln>
                <a:solidFill>
                  <a:srgbClr val="00B050"/>
                </a:solidFill>
                <a:effectLst/>
                <a:uLnTx/>
                <a:uFillTx/>
                <a:latin typeface="+mj-lt"/>
                <a:ea typeface="+mn-ea"/>
                <a:cs typeface="+mn-cs"/>
              </a:rPr>
              <a:t>Sales Manager;</a:t>
            </a:r>
          </a:p>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lang="en-AU" sz="2000" b="1" dirty="0">
                <a:solidFill>
                  <a:srgbClr val="00B050"/>
                </a:solidFill>
                <a:latin typeface="+mj-lt"/>
              </a:rPr>
              <a:t>Negotiations Manager</a:t>
            </a:r>
          </a:p>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2000" b="1" i="0" u="none" strike="noStrike" kern="1200" cap="none" spc="0" normalizeH="0" baseline="0" noProof="0" dirty="0">
                <a:ln>
                  <a:noFill/>
                </a:ln>
                <a:solidFill>
                  <a:srgbClr val="00B050"/>
                </a:solidFill>
                <a:effectLst/>
                <a:uLnTx/>
                <a:uFillTx/>
                <a:latin typeface="+mj-lt"/>
                <a:ea typeface="+mn-ea"/>
                <a:cs typeface="+mn-cs"/>
              </a:rPr>
              <a:t>etc</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11" name="TextBox 10">
            <a:extLst>
              <a:ext uri="{FF2B5EF4-FFF2-40B4-BE49-F238E27FC236}">
                <a16:creationId xmlns:a16="http://schemas.microsoft.com/office/drawing/2014/main" id="{CFD11A28-8027-4842-84CA-B9F5BA9C49BD}"/>
              </a:ext>
            </a:extLst>
          </p:cNvPr>
          <p:cNvSpPr txBox="1"/>
          <p:nvPr/>
        </p:nvSpPr>
        <p:spPr>
          <a:xfrm>
            <a:off x="10317970" y="1329589"/>
            <a:ext cx="1588593" cy="981807"/>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2000" b="1" i="0" u="none" strike="noStrike" kern="1200" cap="none" spc="0" normalizeH="0" baseline="0" noProof="0" dirty="0">
                <a:ln>
                  <a:noFill/>
                </a:ln>
                <a:solidFill>
                  <a:srgbClr val="0070C0"/>
                </a:solidFill>
                <a:effectLst/>
                <a:uLnTx/>
                <a:uFillTx/>
                <a:latin typeface="+mj-lt"/>
                <a:ea typeface="+mn-ea"/>
                <a:cs typeface="+mn-cs"/>
              </a:rPr>
              <a:t>Warranty</a:t>
            </a:r>
          </a:p>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2000" b="1" i="0" u="none" strike="noStrike" kern="1200" cap="none" spc="0" normalizeH="0" baseline="0" noProof="0" dirty="0">
                <a:ln>
                  <a:noFill/>
                </a:ln>
                <a:solidFill>
                  <a:srgbClr val="0070C0"/>
                </a:solidFill>
                <a:effectLst/>
                <a:uLnTx/>
                <a:uFillTx/>
                <a:latin typeface="+mj-lt"/>
                <a:ea typeface="+mn-ea"/>
                <a:cs typeface="+mn-cs"/>
              </a:rPr>
              <a:t>Manager</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cxnSp>
        <p:nvCxnSpPr>
          <p:cNvPr id="12" name="Straight Arrow Connector 11">
            <a:extLst>
              <a:ext uri="{FF2B5EF4-FFF2-40B4-BE49-F238E27FC236}">
                <a16:creationId xmlns:a16="http://schemas.microsoft.com/office/drawing/2014/main" id="{09AD96AE-6A4A-4141-A7DD-C8A8F6DE7545}"/>
              </a:ext>
            </a:extLst>
          </p:cNvPr>
          <p:cNvCxnSpPr>
            <a:cxnSpLocks/>
          </p:cNvCxnSpPr>
          <p:nvPr/>
        </p:nvCxnSpPr>
        <p:spPr>
          <a:xfrm>
            <a:off x="3827090" y="3661473"/>
            <a:ext cx="2857257" cy="0"/>
          </a:xfrm>
          <a:prstGeom prst="straightConnector1">
            <a:avLst/>
          </a:prstGeom>
          <a:ln w="635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9156C8D-18CF-4422-8E4D-6FE76ED1E168}"/>
              </a:ext>
            </a:extLst>
          </p:cNvPr>
          <p:cNvCxnSpPr>
            <a:cxnSpLocks/>
          </p:cNvCxnSpPr>
          <p:nvPr/>
        </p:nvCxnSpPr>
        <p:spPr>
          <a:xfrm>
            <a:off x="10317970" y="3636317"/>
            <a:ext cx="1548580" cy="0"/>
          </a:xfrm>
          <a:prstGeom prst="straightConnector1">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CC755E0-95B7-466B-B86C-78BAADCF2E4E}"/>
              </a:ext>
            </a:extLst>
          </p:cNvPr>
          <p:cNvSpPr/>
          <p:nvPr/>
        </p:nvSpPr>
        <p:spPr>
          <a:xfrm>
            <a:off x="7460339" y="4471118"/>
            <a:ext cx="1798367" cy="198354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8" name="Picture 2" descr="Project Execution Service in Secunderabad | ID: 19882063988">
            <a:extLst>
              <a:ext uri="{FF2B5EF4-FFF2-40B4-BE49-F238E27FC236}">
                <a16:creationId xmlns:a16="http://schemas.microsoft.com/office/drawing/2014/main" id="{22C8061C-A993-4D3A-8C1D-358A8463F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980" y="1057909"/>
            <a:ext cx="2486581" cy="18502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1297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3" name="Picture 2">
            <a:extLst>
              <a:ext uri="{FF2B5EF4-FFF2-40B4-BE49-F238E27FC236}">
                <a16:creationId xmlns:a16="http://schemas.microsoft.com/office/drawing/2014/main" id="{762B0AC5-D5EB-4E61-9A0A-7107EC0142D0}"/>
              </a:ext>
            </a:extLst>
          </p:cNvPr>
          <p:cNvPicPr>
            <a:picLocks noChangeAspect="1"/>
          </p:cNvPicPr>
          <p:nvPr/>
        </p:nvPicPr>
        <p:blipFill>
          <a:blip r:embed="rId4"/>
          <a:stretch>
            <a:fillRect/>
          </a:stretch>
        </p:blipFill>
        <p:spPr>
          <a:xfrm>
            <a:off x="1559169" y="106815"/>
            <a:ext cx="9073661" cy="6346612"/>
          </a:xfrm>
          <a:prstGeom prst="rect">
            <a:avLst/>
          </a:prstGeom>
        </p:spPr>
      </p:pic>
    </p:spTree>
    <p:custDataLst>
      <p:tags r:id="rId1"/>
    </p:custDataLst>
    <p:extLst>
      <p:ext uri="{BB962C8B-B14F-4D97-AF65-F5344CB8AC3E}">
        <p14:creationId xmlns:p14="http://schemas.microsoft.com/office/powerpoint/2010/main" val="1142651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443EE4FA-075A-459C-B40A-38E50FEF8E84}"/>
              </a:ext>
            </a:extLst>
          </p:cNvPr>
          <p:cNvPicPr>
            <a:picLocks noChangeAspect="1"/>
          </p:cNvPicPr>
          <p:nvPr/>
        </p:nvPicPr>
        <p:blipFill>
          <a:blip r:embed="rId4"/>
          <a:stretch>
            <a:fillRect/>
          </a:stretch>
        </p:blipFill>
        <p:spPr>
          <a:xfrm>
            <a:off x="1392702" y="169363"/>
            <a:ext cx="9326880" cy="6231923"/>
          </a:xfrm>
          <a:prstGeom prst="rect">
            <a:avLst/>
          </a:prstGeom>
        </p:spPr>
      </p:pic>
    </p:spTree>
    <p:custDataLst>
      <p:tags r:id="rId1"/>
    </p:custDataLst>
    <p:extLst>
      <p:ext uri="{BB962C8B-B14F-4D97-AF65-F5344CB8AC3E}">
        <p14:creationId xmlns:p14="http://schemas.microsoft.com/office/powerpoint/2010/main" val="1313716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3" name="TextBox 2">
            <a:extLst>
              <a:ext uri="{FF2B5EF4-FFF2-40B4-BE49-F238E27FC236}">
                <a16:creationId xmlns:a16="http://schemas.microsoft.com/office/drawing/2014/main" id="{4B9586B5-3409-4412-938F-7AF194D179C3}"/>
              </a:ext>
            </a:extLst>
          </p:cNvPr>
          <p:cNvSpPr txBox="1"/>
          <p:nvPr/>
        </p:nvSpPr>
        <p:spPr>
          <a:xfrm>
            <a:off x="478973" y="61286"/>
            <a:ext cx="10508342" cy="584775"/>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chemeClr val="tx1"/>
                </a:solidFill>
                <a:effectLst/>
                <a:uLnTx/>
                <a:uFillTx/>
                <a:latin typeface="+mj-lt"/>
                <a:ea typeface="+mn-ea"/>
                <a:cs typeface="+mn-cs"/>
              </a:rPr>
              <a:t>Common Terms in EV Systems</a:t>
            </a:r>
          </a:p>
        </p:txBody>
      </p:sp>
      <p:graphicFrame>
        <p:nvGraphicFramePr>
          <p:cNvPr id="4" name="Table 5">
            <a:extLst>
              <a:ext uri="{FF2B5EF4-FFF2-40B4-BE49-F238E27FC236}">
                <a16:creationId xmlns:a16="http://schemas.microsoft.com/office/drawing/2014/main" id="{D8390BE4-8026-4A0D-A9FE-71F3F3D34ED7}"/>
              </a:ext>
            </a:extLst>
          </p:cNvPr>
          <p:cNvGraphicFramePr>
            <a:graphicFrameLocks noGrp="1"/>
          </p:cNvGraphicFramePr>
          <p:nvPr>
            <p:extLst>
              <p:ext uri="{D42A27DB-BD31-4B8C-83A1-F6EECF244321}">
                <p14:modId xmlns:p14="http://schemas.microsoft.com/office/powerpoint/2010/main" val="3599300157"/>
              </p:ext>
            </p:extLst>
          </p:nvPr>
        </p:nvGraphicFramePr>
        <p:xfrm>
          <a:off x="624418" y="1036320"/>
          <a:ext cx="11292116" cy="4785360"/>
        </p:xfrm>
        <a:graphic>
          <a:graphicData uri="http://schemas.openxmlformats.org/drawingml/2006/table">
            <a:tbl>
              <a:tblPr firstRow="1" bandRow="1">
                <a:tableStyleId>{9D7B26C5-4107-4FEC-AEDC-1716B250A1EF}</a:tableStyleId>
              </a:tblPr>
              <a:tblGrid>
                <a:gridCol w="885373">
                  <a:extLst>
                    <a:ext uri="{9D8B030D-6E8A-4147-A177-3AD203B41FA5}">
                      <a16:colId xmlns:a16="http://schemas.microsoft.com/office/drawing/2014/main" val="1794071442"/>
                    </a:ext>
                  </a:extLst>
                </a:gridCol>
                <a:gridCol w="10406743">
                  <a:extLst>
                    <a:ext uri="{9D8B030D-6E8A-4147-A177-3AD203B41FA5}">
                      <a16:colId xmlns:a16="http://schemas.microsoft.com/office/drawing/2014/main" val="1243919911"/>
                    </a:ext>
                  </a:extLst>
                </a:gridCol>
              </a:tblGrid>
              <a:tr h="370840">
                <a:tc>
                  <a:txBody>
                    <a:bodyPr/>
                    <a:lstStyle/>
                    <a:p>
                      <a:r>
                        <a:rPr lang="en-AU" sz="2000" b="1" dirty="0"/>
                        <a:t>EV</a:t>
                      </a:r>
                    </a:p>
                  </a:txBody>
                  <a:tcPr/>
                </a:tc>
                <a:tc>
                  <a:txBody>
                    <a:bodyPr/>
                    <a:lstStyle/>
                    <a:p>
                      <a:r>
                        <a:rPr lang="en-AU" sz="2000" b="1" dirty="0"/>
                        <a:t>Earned Value is percent complete x original baseline budget for a task </a:t>
                      </a:r>
                      <a:r>
                        <a:rPr lang="en-AU" sz="2000" b="1" dirty="0" err="1"/>
                        <a:t>ie</a:t>
                      </a:r>
                      <a:r>
                        <a:rPr lang="en-AU" sz="2000" b="1" dirty="0"/>
                        <a:t> percent of original budget earned by actual work completed.</a:t>
                      </a:r>
                    </a:p>
                  </a:txBody>
                  <a:tcPr/>
                </a:tc>
                <a:extLst>
                  <a:ext uri="{0D108BD9-81ED-4DB2-BD59-A6C34878D82A}">
                    <a16:rowId xmlns:a16="http://schemas.microsoft.com/office/drawing/2014/main" val="1840075771"/>
                  </a:ext>
                </a:extLst>
              </a:tr>
              <a:tr h="370840">
                <a:tc>
                  <a:txBody>
                    <a:bodyPr/>
                    <a:lstStyle/>
                    <a:p>
                      <a:r>
                        <a:rPr lang="en-AU" sz="2000" b="1" dirty="0"/>
                        <a:t>PV</a:t>
                      </a:r>
                    </a:p>
                  </a:txBody>
                  <a:tcPr/>
                </a:tc>
                <a:tc>
                  <a:txBody>
                    <a:bodyPr/>
                    <a:lstStyle/>
                    <a:p>
                      <a:r>
                        <a:rPr lang="en-AU" sz="2000" b="1" dirty="0"/>
                        <a:t>The Planned Value of work scheduled in the time-phased baseline budget</a:t>
                      </a:r>
                    </a:p>
                  </a:txBody>
                  <a:tcPr/>
                </a:tc>
                <a:extLst>
                  <a:ext uri="{0D108BD9-81ED-4DB2-BD59-A6C34878D82A}">
                    <a16:rowId xmlns:a16="http://schemas.microsoft.com/office/drawing/2014/main" val="3541742995"/>
                  </a:ext>
                </a:extLst>
              </a:tr>
              <a:tr h="370840">
                <a:tc>
                  <a:txBody>
                    <a:bodyPr/>
                    <a:lstStyle/>
                    <a:p>
                      <a:r>
                        <a:rPr lang="en-AU" sz="2000" b="1" dirty="0"/>
                        <a:t>AC</a:t>
                      </a:r>
                    </a:p>
                  </a:txBody>
                  <a:tcPr/>
                </a:tc>
                <a:tc>
                  <a:txBody>
                    <a:bodyPr/>
                    <a:lstStyle/>
                    <a:p>
                      <a:r>
                        <a:rPr lang="en-AU" sz="2000" b="1" dirty="0"/>
                        <a:t>Actual Cost of work completed</a:t>
                      </a:r>
                    </a:p>
                  </a:txBody>
                  <a:tcPr/>
                </a:tc>
                <a:extLst>
                  <a:ext uri="{0D108BD9-81ED-4DB2-BD59-A6C34878D82A}">
                    <a16:rowId xmlns:a16="http://schemas.microsoft.com/office/drawing/2014/main" val="1392756148"/>
                  </a:ext>
                </a:extLst>
              </a:tr>
              <a:tr h="370840">
                <a:tc>
                  <a:txBody>
                    <a:bodyPr/>
                    <a:lstStyle/>
                    <a:p>
                      <a:r>
                        <a:rPr lang="en-AU" sz="2000" b="1" dirty="0"/>
                        <a:t>CV</a:t>
                      </a:r>
                    </a:p>
                  </a:txBody>
                  <a:tcPr/>
                </a:tc>
                <a:tc>
                  <a:txBody>
                    <a:bodyPr/>
                    <a:lstStyle/>
                    <a:p>
                      <a:r>
                        <a:rPr lang="en-AU" sz="2000" b="1" dirty="0"/>
                        <a:t>Cost Variance is difference between Earned Value and Actual Cost of work completed.          CV = EV - AC</a:t>
                      </a:r>
                    </a:p>
                  </a:txBody>
                  <a:tcPr/>
                </a:tc>
                <a:extLst>
                  <a:ext uri="{0D108BD9-81ED-4DB2-BD59-A6C34878D82A}">
                    <a16:rowId xmlns:a16="http://schemas.microsoft.com/office/drawing/2014/main" val="1585111566"/>
                  </a:ext>
                </a:extLst>
              </a:tr>
              <a:tr h="370840">
                <a:tc>
                  <a:txBody>
                    <a:bodyPr/>
                    <a:lstStyle/>
                    <a:p>
                      <a:r>
                        <a:rPr lang="en-AU" sz="2000" b="1" dirty="0"/>
                        <a:t>SV</a:t>
                      </a:r>
                    </a:p>
                  </a:txBody>
                  <a:tcPr/>
                </a:tc>
                <a:tc>
                  <a:txBody>
                    <a:bodyPr/>
                    <a:lstStyle/>
                    <a:p>
                      <a:r>
                        <a:rPr lang="en-AU" sz="2000" b="1" dirty="0"/>
                        <a:t>Schedule Variance is the difference between Earned Value and baseline Planned Value to date.      SV = EV - PV</a:t>
                      </a:r>
                    </a:p>
                  </a:txBody>
                  <a:tcPr/>
                </a:tc>
                <a:extLst>
                  <a:ext uri="{0D108BD9-81ED-4DB2-BD59-A6C34878D82A}">
                    <a16:rowId xmlns:a16="http://schemas.microsoft.com/office/drawing/2014/main" val="44932171"/>
                  </a:ext>
                </a:extLst>
              </a:tr>
              <a:tr h="370840">
                <a:tc>
                  <a:txBody>
                    <a:bodyPr/>
                    <a:lstStyle/>
                    <a:p>
                      <a:r>
                        <a:rPr lang="en-AU" sz="2000" b="1" dirty="0"/>
                        <a:t>BAC</a:t>
                      </a:r>
                    </a:p>
                  </a:txBody>
                  <a:tcPr/>
                </a:tc>
                <a:tc>
                  <a:txBody>
                    <a:bodyPr/>
                    <a:lstStyle/>
                    <a:p>
                      <a:r>
                        <a:rPr lang="en-AU" sz="2000" b="1" dirty="0"/>
                        <a:t>Budgeted Cost at Completion – total budgeted cost of baseline at completion</a:t>
                      </a:r>
                    </a:p>
                  </a:txBody>
                  <a:tcPr/>
                </a:tc>
                <a:extLst>
                  <a:ext uri="{0D108BD9-81ED-4DB2-BD59-A6C34878D82A}">
                    <a16:rowId xmlns:a16="http://schemas.microsoft.com/office/drawing/2014/main" val="2258511863"/>
                  </a:ext>
                </a:extLst>
              </a:tr>
              <a:tr h="370840">
                <a:tc>
                  <a:txBody>
                    <a:bodyPr/>
                    <a:lstStyle/>
                    <a:p>
                      <a:r>
                        <a:rPr lang="en-AU" sz="2000" b="1" dirty="0"/>
                        <a:t>EAC</a:t>
                      </a:r>
                    </a:p>
                  </a:txBody>
                  <a:tcPr/>
                </a:tc>
                <a:tc>
                  <a:txBody>
                    <a:bodyPr/>
                    <a:lstStyle/>
                    <a:p>
                      <a:r>
                        <a:rPr lang="en-AU" sz="2000" b="1" dirty="0"/>
                        <a:t>Estimated Cost at Completion</a:t>
                      </a:r>
                    </a:p>
                  </a:txBody>
                  <a:tcPr/>
                </a:tc>
                <a:extLst>
                  <a:ext uri="{0D108BD9-81ED-4DB2-BD59-A6C34878D82A}">
                    <a16:rowId xmlns:a16="http://schemas.microsoft.com/office/drawing/2014/main" val="4227284176"/>
                  </a:ext>
                </a:extLst>
              </a:tr>
              <a:tr h="370840">
                <a:tc>
                  <a:txBody>
                    <a:bodyPr/>
                    <a:lstStyle/>
                    <a:p>
                      <a:r>
                        <a:rPr lang="en-AU" sz="2000" b="1" dirty="0"/>
                        <a:t>ETC</a:t>
                      </a:r>
                    </a:p>
                  </a:txBody>
                  <a:tcPr/>
                </a:tc>
                <a:tc>
                  <a:txBody>
                    <a:bodyPr/>
                    <a:lstStyle/>
                    <a:p>
                      <a:r>
                        <a:rPr lang="en-AU" sz="2000" b="1" dirty="0"/>
                        <a:t>Estimated Cost to Complete remaining works</a:t>
                      </a:r>
                    </a:p>
                  </a:txBody>
                  <a:tcPr/>
                </a:tc>
                <a:extLst>
                  <a:ext uri="{0D108BD9-81ED-4DB2-BD59-A6C34878D82A}">
                    <a16:rowId xmlns:a16="http://schemas.microsoft.com/office/drawing/2014/main" val="3425540358"/>
                  </a:ext>
                </a:extLst>
              </a:tr>
              <a:tr h="370840">
                <a:tc>
                  <a:txBody>
                    <a:bodyPr/>
                    <a:lstStyle/>
                    <a:p>
                      <a:r>
                        <a:rPr lang="en-AU" sz="2000" b="1" dirty="0"/>
                        <a:t>VAC</a:t>
                      </a:r>
                    </a:p>
                  </a:txBody>
                  <a:tcPr/>
                </a:tc>
                <a:tc>
                  <a:txBody>
                    <a:bodyPr/>
                    <a:lstStyle/>
                    <a:p>
                      <a:r>
                        <a:rPr lang="en-AU" sz="2000" b="1" dirty="0"/>
                        <a:t>Cost Variance at Completion indicates expected actual cost overrun or underrun at completion</a:t>
                      </a:r>
                    </a:p>
                  </a:txBody>
                  <a:tcPr/>
                </a:tc>
                <a:extLst>
                  <a:ext uri="{0D108BD9-81ED-4DB2-BD59-A6C34878D82A}">
                    <a16:rowId xmlns:a16="http://schemas.microsoft.com/office/drawing/2014/main" val="1189461474"/>
                  </a:ext>
                </a:extLst>
              </a:tr>
            </a:tbl>
          </a:graphicData>
        </a:graphic>
      </p:graphicFrame>
    </p:spTree>
    <p:custDataLst>
      <p:tags r:id="rId1"/>
    </p:custDataLst>
    <p:extLst>
      <p:ext uri="{BB962C8B-B14F-4D97-AF65-F5344CB8AC3E}">
        <p14:creationId xmlns:p14="http://schemas.microsoft.com/office/powerpoint/2010/main" val="1707079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graphicFrame>
        <p:nvGraphicFramePr>
          <p:cNvPr id="4" name="Table 5">
            <a:extLst>
              <a:ext uri="{FF2B5EF4-FFF2-40B4-BE49-F238E27FC236}">
                <a16:creationId xmlns:a16="http://schemas.microsoft.com/office/drawing/2014/main" id="{D8390BE4-8026-4A0D-A9FE-71F3F3D34ED7}"/>
              </a:ext>
            </a:extLst>
          </p:cNvPr>
          <p:cNvGraphicFramePr>
            <a:graphicFrameLocks noGrp="1"/>
          </p:cNvGraphicFramePr>
          <p:nvPr/>
        </p:nvGraphicFramePr>
        <p:xfrm>
          <a:off x="297542" y="1493520"/>
          <a:ext cx="11596914" cy="3870960"/>
        </p:xfrm>
        <a:graphic>
          <a:graphicData uri="http://schemas.openxmlformats.org/drawingml/2006/table">
            <a:tbl>
              <a:tblPr firstRow="1" bandRow="1">
                <a:tableStyleId>{9D7B26C5-4107-4FEC-AEDC-1716B250A1EF}</a:tableStyleId>
              </a:tblPr>
              <a:tblGrid>
                <a:gridCol w="4352257">
                  <a:extLst>
                    <a:ext uri="{9D8B030D-6E8A-4147-A177-3AD203B41FA5}">
                      <a16:colId xmlns:a16="http://schemas.microsoft.com/office/drawing/2014/main" val="1794071442"/>
                    </a:ext>
                  </a:extLst>
                </a:gridCol>
                <a:gridCol w="7244657">
                  <a:extLst>
                    <a:ext uri="{9D8B030D-6E8A-4147-A177-3AD203B41FA5}">
                      <a16:colId xmlns:a16="http://schemas.microsoft.com/office/drawing/2014/main" val="1243919911"/>
                    </a:ext>
                  </a:extLst>
                </a:gridCol>
              </a:tblGrid>
              <a:tr h="370840">
                <a:tc>
                  <a:txBody>
                    <a:bodyPr/>
                    <a:lstStyle/>
                    <a:p>
                      <a:r>
                        <a:rPr lang="en-US" sz="2000" b="1" dirty="0">
                          <a:cs typeface="Arial" panose="020B0604020202020204" pitchFamily="34" charset="0"/>
                        </a:rPr>
                        <a:t>Earned Value (EV) </a:t>
                      </a:r>
                      <a:endParaRPr lang="en-AU" sz="2000" b="1" dirty="0"/>
                    </a:p>
                  </a:txBody>
                  <a:tcPr/>
                </a:tc>
                <a:tc>
                  <a:txBody>
                    <a:bodyPr/>
                    <a:lstStyle/>
                    <a:p>
                      <a:pPr marL="0" marR="0" lvl="0" indent="0" algn="l" defTabSz="914400" rtl="0" eaLnBrk="1" fontAlgn="auto" latinLnBrk="0" hangingPunct="1">
                        <a:lnSpc>
                          <a:spcPct val="90000"/>
                        </a:lnSpc>
                        <a:spcBef>
                          <a:spcPts val="1000"/>
                        </a:spcBef>
                        <a:spcAft>
                          <a:spcPts val="0"/>
                        </a:spcAft>
                        <a:buClrTx/>
                        <a:buSzTx/>
                        <a:buNone/>
                        <a:tabLst/>
                        <a:defRPr/>
                      </a:pPr>
                      <a:r>
                        <a:rPr lang="en-US" sz="2000" b="1" dirty="0">
                          <a:cs typeface="Arial" panose="020B0604020202020204" pitchFamily="34" charset="0"/>
                        </a:rPr>
                        <a:t>equivalent to  Budgeted Cost of Work Performed (BCWP)</a:t>
                      </a:r>
                      <a:endParaRPr kumimoji="0" lang="en-US" sz="2000" b="1" i="0" strike="noStrike" kern="1200" cap="none" spc="0" normalizeH="0" baseline="0" noProof="0" dirty="0">
                        <a:ln>
                          <a:noFill/>
                        </a:ln>
                        <a:effectLst/>
                        <a:uLnTx/>
                        <a:uFillTx/>
                        <a:cs typeface="Arial" panose="020B0604020202020204" pitchFamily="34" charset="0"/>
                      </a:endParaRPr>
                    </a:p>
                  </a:txBody>
                  <a:tcPr/>
                </a:tc>
                <a:extLst>
                  <a:ext uri="{0D108BD9-81ED-4DB2-BD59-A6C34878D82A}">
                    <a16:rowId xmlns:a16="http://schemas.microsoft.com/office/drawing/2014/main" val="1840075771"/>
                  </a:ext>
                </a:extLst>
              </a:tr>
              <a:tr h="370840">
                <a:tc>
                  <a:txBody>
                    <a:bodyPr/>
                    <a:lstStyle/>
                    <a:p>
                      <a:pPr marL="0" indent="0">
                        <a:buNone/>
                        <a:defRPr/>
                      </a:pPr>
                      <a:r>
                        <a:rPr lang="en-US" sz="2000" b="1" dirty="0">
                          <a:cs typeface="Arial" panose="020B0604020202020204" pitchFamily="34" charset="0"/>
                        </a:rPr>
                        <a:t>Planned Value (PV)</a:t>
                      </a:r>
                    </a:p>
                  </a:txBody>
                  <a:tcPr/>
                </a:tc>
                <a:tc>
                  <a:txBody>
                    <a:bodyPr/>
                    <a:lstStyle/>
                    <a:p>
                      <a:pPr marL="0" indent="0">
                        <a:buNone/>
                        <a:defRPr/>
                      </a:pPr>
                      <a:r>
                        <a:rPr lang="en-US" sz="2000" b="1" dirty="0">
                          <a:cs typeface="Arial" panose="020B0604020202020204" pitchFamily="34" charset="0"/>
                        </a:rPr>
                        <a:t>equivalent to  Budget Cost of Work Scheduled (BCWS)</a:t>
                      </a:r>
                    </a:p>
                  </a:txBody>
                  <a:tcPr/>
                </a:tc>
                <a:extLst>
                  <a:ext uri="{0D108BD9-81ED-4DB2-BD59-A6C34878D82A}">
                    <a16:rowId xmlns:a16="http://schemas.microsoft.com/office/drawing/2014/main" val="3541742995"/>
                  </a:ext>
                </a:extLst>
              </a:tr>
              <a:tr h="370840">
                <a:tc>
                  <a:txBody>
                    <a:bodyPr/>
                    <a:lstStyle/>
                    <a:p>
                      <a:r>
                        <a:rPr lang="en-US" sz="2000" b="1" dirty="0">
                          <a:cs typeface="Arial" panose="020B0604020202020204" pitchFamily="34" charset="0"/>
                        </a:rPr>
                        <a:t>Actual Cost (AC) </a:t>
                      </a:r>
                      <a:endParaRPr lang="en-AU" sz="2000" b="1" dirty="0"/>
                    </a:p>
                  </a:txBody>
                  <a:tcPr/>
                </a:tc>
                <a:tc>
                  <a:txBody>
                    <a:bodyPr/>
                    <a:lstStyle/>
                    <a:p>
                      <a:r>
                        <a:rPr lang="en-US" sz="2000" b="1" dirty="0">
                          <a:cs typeface="Arial" panose="020B0604020202020204" pitchFamily="34" charset="0"/>
                        </a:rPr>
                        <a:t>equivalent to Actual Cost of Work Performed (ACWP)</a:t>
                      </a:r>
                      <a:endParaRPr lang="en-AU" sz="2000" b="1" dirty="0"/>
                    </a:p>
                  </a:txBody>
                  <a:tcPr/>
                </a:tc>
                <a:extLst>
                  <a:ext uri="{0D108BD9-81ED-4DB2-BD59-A6C34878D82A}">
                    <a16:rowId xmlns:a16="http://schemas.microsoft.com/office/drawing/2014/main" val="1392756148"/>
                  </a:ext>
                </a:extLst>
              </a:tr>
              <a:tr h="370840">
                <a:tc>
                  <a:txBody>
                    <a:bodyPr/>
                    <a:lstStyle/>
                    <a:p>
                      <a:r>
                        <a:rPr lang="en-AU" sz="2000" b="1" dirty="0"/>
                        <a:t>Cost Variance (CV) </a:t>
                      </a:r>
                    </a:p>
                  </a:txBody>
                  <a:tcPr/>
                </a:tc>
                <a:tc>
                  <a:txBody>
                    <a:bodyPr/>
                    <a:lstStyle/>
                    <a:p>
                      <a:pPr marL="0" indent="0">
                        <a:buNone/>
                        <a:defRPr/>
                      </a:pPr>
                      <a:r>
                        <a:rPr lang="en-US" sz="2000" b="1" dirty="0">
                          <a:cs typeface="Arial" panose="020B0604020202020204" pitchFamily="34" charset="0"/>
                        </a:rPr>
                        <a:t>= BCWP – ACWP</a:t>
                      </a:r>
                    </a:p>
                  </a:txBody>
                  <a:tcPr/>
                </a:tc>
                <a:extLst>
                  <a:ext uri="{0D108BD9-81ED-4DB2-BD59-A6C34878D82A}">
                    <a16:rowId xmlns:a16="http://schemas.microsoft.com/office/drawing/2014/main" val="1585111566"/>
                  </a:ext>
                </a:extLst>
              </a:tr>
              <a:tr h="370840">
                <a:tc>
                  <a:txBody>
                    <a:bodyPr/>
                    <a:lstStyle/>
                    <a:p>
                      <a:r>
                        <a:rPr lang="en-US" sz="2000" b="1" dirty="0">
                          <a:cs typeface="Arial" panose="020B0604020202020204" pitchFamily="34" charset="0"/>
                        </a:rPr>
                        <a:t>Schedule Variance (SV) </a:t>
                      </a:r>
                      <a:endParaRPr lang="en-AU" sz="2000" b="1" dirty="0"/>
                    </a:p>
                  </a:txBody>
                  <a:tcPr/>
                </a:tc>
                <a:tc>
                  <a:txBody>
                    <a:bodyPr/>
                    <a:lstStyle/>
                    <a:p>
                      <a:pPr marL="0" indent="0">
                        <a:buNone/>
                        <a:defRPr/>
                      </a:pPr>
                      <a:r>
                        <a:rPr lang="en-US" sz="2000" b="1" dirty="0">
                          <a:cs typeface="Arial" panose="020B0604020202020204" pitchFamily="34" charset="0"/>
                        </a:rPr>
                        <a:t>= BCWP - BCWS</a:t>
                      </a:r>
                    </a:p>
                  </a:txBody>
                  <a:tcPr/>
                </a:tc>
                <a:extLst>
                  <a:ext uri="{0D108BD9-81ED-4DB2-BD59-A6C34878D82A}">
                    <a16:rowId xmlns:a16="http://schemas.microsoft.com/office/drawing/2014/main" val="44932171"/>
                  </a:ext>
                </a:extLst>
              </a:tr>
              <a:tr h="370840">
                <a:tc>
                  <a:txBody>
                    <a:bodyPr/>
                    <a:lstStyle/>
                    <a:p>
                      <a:r>
                        <a:rPr lang="en-US" sz="2000" b="1" dirty="0">
                          <a:cs typeface="Arial" panose="020B0604020202020204" pitchFamily="34" charset="0"/>
                        </a:rPr>
                        <a:t>Cost Performance Index (CPI) </a:t>
                      </a:r>
                      <a:endParaRPr lang="en-AU"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a:t>
                      </a:r>
                      <a:r>
                        <a:rPr lang="en-US" sz="2000" b="1" dirty="0">
                          <a:cs typeface="Arial" panose="020B0604020202020204" pitchFamily="34" charset="0"/>
                        </a:rPr>
                        <a:t>BCWP / ACWP</a:t>
                      </a:r>
                      <a:endParaRPr kumimoji="0" lang="en-US" sz="2000" b="1"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txBody>
                  <a:tcPr/>
                </a:tc>
                <a:extLst>
                  <a:ext uri="{0D108BD9-81ED-4DB2-BD59-A6C34878D82A}">
                    <a16:rowId xmlns:a16="http://schemas.microsoft.com/office/drawing/2014/main" val="22585118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Schedule Performance Index (SPI)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BCWP / BCWS</a:t>
                      </a:r>
                    </a:p>
                  </a:txBody>
                  <a:tcPr/>
                </a:tc>
                <a:extLst>
                  <a:ext uri="{0D108BD9-81ED-4DB2-BD59-A6C34878D82A}">
                    <a16:rowId xmlns:a16="http://schemas.microsoft.com/office/drawing/2014/main" val="4227284176"/>
                  </a:ext>
                </a:extLst>
              </a:tr>
              <a:tr h="370840">
                <a:tc>
                  <a:txBody>
                    <a:bodyPr/>
                    <a:lstStyle/>
                    <a:p>
                      <a:r>
                        <a:rPr lang="en-US" sz="2000" b="1" dirty="0">
                          <a:cs typeface="Arial" panose="020B0604020202020204" pitchFamily="34" charset="0"/>
                        </a:rPr>
                        <a:t>Estimated Cost to Complete (ETC)</a:t>
                      </a:r>
                      <a:endParaRPr lang="en-AU" sz="2000" b="1" dirty="0"/>
                    </a:p>
                  </a:txBody>
                  <a:tcPr/>
                </a:tc>
                <a:tc>
                  <a:txBody>
                    <a:bodyPr/>
                    <a:lstStyle/>
                    <a:p>
                      <a:pPr marL="0" indent="0">
                        <a:buNone/>
                        <a:defRPr/>
                      </a:pPr>
                      <a:r>
                        <a:rPr lang="en-US" sz="2000" b="1" dirty="0">
                          <a:cs typeface="Arial" panose="020B0604020202020204" pitchFamily="34" charset="0"/>
                        </a:rPr>
                        <a:t> = (BAC – BCWP) / CPI</a:t>
                      </a:r>
                    </a:p>
                  </a:txBody>
                  <a:tcPr/>
                </a:tc>
                <a:extLst>
                  <a:ext uri="{0D108BD9-81ED-4DB2-BD59-A6C34878D82A}">
                    <a16:rowId xmlns:a16="http://schemas.microsoft.com/office/drawing/2014/main" val="3425540358"/>
                  </a:ext>
                </a:extLst>
              </a:tr>
              <a:tr h="370840">
                <a:tc>
                  <a:txBody>
                    <a:bodyPr/>
                    <a:lstStyle/>
                    <a:p>
                      <a:r>
                        <a:rPr lang="en-US" sz="2000" b="1" dirty="0">
                          <a:cs typeface="Arial" panose="020B0604020202020204" pitchFamily="34" charset="0"/>
                        </a:rPr>
                        <a:t>Estimated Cost at Completion (EAC) </a:t>
                      </a:r>
                      <a:endParaRPr lang="en-AU" sz="2000" b="1" dirty="0"/>
                    </a:p>
                  </a:txBody>
                  <a:tcPr/>
                </a:tc>
                <a:tc>
                  <a:txBody>
                    <a:bodyPr/>
                    <a:lstStyle/>
                    <a:p>
                      <a:pPr marL="0" indent="0">
                        <a:buNone/>
                        <a:defRPr/>
                      </a:pPr>
                      <a:r>
                        <a:rPr lang="en-US" sz="2000" b="1" dirty="0">
                          <a:cs typeface="Arial" panose="020B0604020202020204" pitchFamily="34" charset="0"/>
                        </a:rPr>
                        <a:t>= ACWP + ETC</a:t>
                      </a:r>
                    </a:p>
                  </a:txBody>
                  <a:tcPr/>
                </a:tc>
                <a:extLst>
                  <a:ext uri="{0D108BD9-81ED-4DB2-BD59-A6C34878D82A}">
                    <a16:rowId xmlns:a16="http://schemas.microsoft.com/office/drawing/2014/main" val="1189461474"/>
                  </a:ext>
                </a:extLst>
              </a:tr>
            </a:tbl>
          </a:graphicData>
        </a:graphic>
      </p:graphicFrame>
      <p:sp>
        <p:nvSpPr>
          <p:cNvPr id="6" name="Title 2">
            <a:extLst>
              <a:ext uri="{FF2B5EF4-FFF2-40B4-BE49-F238E27FC236}">
                <a16:creationId xmlns:a16="http://schemas.microsoft.com/office/drawing/2014/main" id="{AD4D5E4E-AB3E-4DCE-AEEF-08E72A9A3CB7}"/>
              </a:ext>
            </a:extLst>
          </p:cNvPr>
          <p:cNvSpPr>
            <a:spLocks noGrp="1"/>
          </p:cNvSpPr>
          <p:nvPr>
            <p:ph type="title"/>
          </p:nvPr>
        </p:nvSpPr>
        <p:spPr>
          <a:xfrm>
            <a:off x="623358" y="224180"/>
            <a:ext cx="10945283" cy="461665"/>
          </a:xfrm>
        </p:spPr>
        <p:txBody>
          <a:bodyPr/>
          <a:lstStyle/>
          <a:p>
            <a:r>
              <a:rPr lang="en-US" dirty="0"/>
              <a:t>Alternative Terms Used in Earned Value Analysis </a:t>
            </a:r>
          </a:p>
        </p:txBody>
      </p:sp>
    </p:spTree>
    <p:custDataLst>
      <p:tags r:id="rId1"/>
    </p:custDataLst>
    <p:extLst>
      <p:ext uri="{BB962C8B-B14F-4D97-AF65-F5344CB8AC3E}">
        <p14:creationId xmlns:p14="http://schemas.microsoft.com/office/powerpoint/2010/main" val="1869388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BAA4D5A7-4867-4898-B6C4-37D94E77C88C}"/>
              </a:ext>
            </a:extLst>
          </p:cNvPr>
          <p:cNvPicPr>
            <a:picLocks noChangeAspect="1"/>
          </p:cNvPicPr>
          <p:nvPr/>
        </p:nvPicPr>
        <p:blipFill>
          <a:blip r:embed="rId4"/>
          <a:stretch>
            <a:fillRect/>
          </a:stretch>
        </p:blipFill>
        <p:spPr>
          <a:xfrm>
            <a:off x="1828101" y="410093"/>
            <a:ext cx="8535797" cy="5334873"/>
          </a:xfrm>
          <a:prstGeom prst="rect">
            <a:avLst/>
          </a:prstGeom>
        </p:spPr>
      </p:pic>
      <p:sp>
        <p:nvSpPr>
          <p:cNvPr id="3" name="Rectangle 2">
            <a:extLst>
              <a:ext uri="{FF2B5EF4-FFF2-40B4-BE49-F238E27FC236}">
                <a16:creationId xmlns:a16="http://schemas.microsoft.com/office/drawing/2014/main" id="{ACD650A5-8A28-47CC-9C25-0AD4C151F316}"/>
              </a:ext>
            </a:extLst>
          </p:cNvPr>
          <p:cNvSpPr/>
          <p:nvPr/>
        </p:nvSpPr>
        <p:spPr>
          <a:xfrm>
            <a:off x="1631852" y="185010"/>
            <a:ext cx="8328074" cy="1362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3200" b="1" dirty="0">
                <a:solidFill>
                  <a:schemeClr val="tx1"/>
                </a:solidFill>
                <a:latin typeface="+mj-lt"/>
              </a:rPr>
              <a:t>Tools for Variance Analysis</a:t>
            </a:r>
          </a:p>
        </p:txBody>
      </p:sp>
    </p:spTree>
    <p:custDataLst>
      <p:tags r:id="rId1"/>
    </p:custDataLst>
    <p:extLst>
      <p:ext uri="{BB962C8B-B14F-4D97-AF65-F5344CB8AC3E}">
        <p14:creationId xmlns:p14="http://schemas.microsoft.com/office/powerpoint/2010/main" val="108214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B88100CC-E4B9-46E6-B8AC-318F2A18F269}"/>
              </a:ext>
            </a:extLst>
          </p:cNvPr>
          <p:cNvPicPr>
            <a:picLocks noChangeAspect="1"/>
          </p:cNvPicPr>
          <p:nvPr/>
        </p:nvPicPr>
        <p:blipFill>
          <a:blip r:embed="rId4"/>
          <a:stretch>
            <a:fillRect/>
          </a:stretch>
        </p:blipFill>
        <p:spPr>
          <a:xfrm>
            <a:off x="1252025" y="212789"/>
            <a:ext cx="9326880" cy="6192685"/>
          </a:xfrm>
          <a:prstGeom prst="rect">
            <a:avLst/>
          </a:prstGeom>
        </p:spPr>
      </p:pic>
    </p:spTree>
    <p:custDataLst>
      <p:tags r:id="rId1"/>
    </p:custDataLst>
    <p:extLst>
      <p:ext uri="{BB962C8B-B14F-4D97-AF65-F5344CB8AC3E}">
        <p14:creationId xmlns:p14="http://schemas.microsoft.com/office/powerpoint/2010/main" val="2779866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EFA0E4C2-3C30-4D2C-961E-2C9B85EDEE7E}"/>
              </a:ext>
            </a:extLst>
          </p:cNvPr>
          <p:cNvPicPr>
            <a:picLocks noChangeAspect="1"/>
          </p:cNvPicPr>
          <p:nvPr/>
        </p:nvPicPr>
        <p:blipFill>
          <a:blip r:embed="rId4"/>
          <a:stretch>
            <a:fillRect/>
          </a:stretch>
        </p:blipFill>
        <p:spPr>
          <a:xfrm>
            <a:off x="1688124" y="68385"/>
            <a:ext cx="8315498" cy="6339830"/>
          </a:xfrm>
          <a:prstGeom prst="rect">
            <a:avLst/>
          </a:prstGeom>
        </p:spPr>
      </p:pic>
    </p:spTree>
    <p:custDataLst>
      <p:tags r:id="rId1"/>
    </p:custDataLst>
    <p:extLst>
      <p:ext uri="{BB962C8B-B14F-4D97-AF65-F5344CB8AC3E}">
        <p14:creationId xmlns:p14="http://schemas.microsoft.com/office/powerpoint/2010/main" val="2798036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361ACBFB-0C67-4F17-8C52-6B7294C9BA55}"/>
              </a:ext>
            </a:extLst>
          </p:cNvPr>
          <p:cNvPicPr>
            <a:picLocks noChangeAspect="1"/>
          </p:cNvPicPr>
          <p:nvPr/>
        </p:nvPicPr>
        <p:blipFill>
          <a:blip r:embed="rId4"/>
          <a:stretch>
            <a:fillRect/>
          </a:stretch>
        </p:blipFill>
        <p:spPr>
          <a:xfrm>
            <a:off x="1322363" y="291609"/>
            <a:ext cx="9298745" cy="6111439"/>
          </a:xfrm>
          <a:prstGeom prst="rect">
            <a:avLst/>
          </a:prstGeom>
        </p:spPr>
      </p:pic>
      <p:sp>
        <p:nvSpPr>
          <p:cNvPr id="3" name="TextBox 2">
            <a:extLst>
              <a:ext uri="{FF2B5EF4-FFF2-40B4-BE49-F238E27FC236}">
                <a16:creationId xmlns:a16="http://schemas.microsoft.com/office/drawing/2014/main" id="{BB719CB0-F6CA-4D3A-9B28-7E0C374DCB81}"/>
              </a:ext>
            </a:extLst>
          </p:cNvPr>
          <p:cNvSpPr txBox="1"/>
          <p:nvPr/>
        </p:nvSpPr>
        <p:spPr>
          <a:xfrm>
            <a:off x="1901373" y="4756664"/>
            <a:ext cx="3831772" cy="904863"/>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2400" b="1" dirty="0">
                <a:solidFill>
                  <a:srgbClr val="FF0000"/>
                </a:solidFill>
                <a:latin typeface="+mj-lt"/>
              </a:rPr>
              <a:t>Under Budget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FF0000"/>
                </a:solidFill>
                <a:effectLst/>
                <a:uLnTx/>
                <a:uFillTx/>
                <a:latin typeface="+mj-lt"/>
                <a:ea typeface="+mn-ea"/>
                <a:cs typeface="+mn-cs"/>
              </a:rPr>
              <a:t>Ahead of Schedule</a:t>
            </a:r>
          </a:p>
        </p:txBody>
      </p:sp>
      <p:sp>
        <p:nvSpPr>
          <p:cNvPr id="6" name="TextBox 5">
            <a:extLst>
              <a:ext uri="{FF2B5EF4-FFF2-40B4-BE49-F238E27FC236}">
                <a16:creationId xmlns:a16="http://schemas.microsoft.com/office/drawing/2014/main" id="{40A44C29-8F16-40CA-8FB1-95D14245C8D4}"/>
              </a:ext>
            </a:extLst>
          </p:cNvPr>
          <p:cNvSpPr txBox="1"/>
          <p:nvPr/>
        </p:nvSpPr>
        <p:spPr>
          <a:xfrm>
            <a:off x="6524173" y="4640550"/>
            <a:ext cx="3831772" cy="904863"/>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2400" b="1" dirty="0">
                <a:solidFill>
                  <a:srgbClr val="FF0000"/>
                </a:solidFill>
                <a:latin typeface="+mj-lt"/>
              </a:rPr>
              <a:t>Under Budget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FF0000"/>
                </a:solidFill>
                <a:effectLst/>
                <a:uLnTx/>
                <a:uFillTx/>
                <a:latin typeface="+mj-lt"/>
                <a:ea typeface="+mn-ea"/>
                <a:cs typeface="+mn-cs"/>
              </a:rPr>
              <a:t>Behind Schedule</a:t>
            </a:r>
          </a:p>
        </p:txBody>
      </p:sp>
      <p:sp>
        <p:nvSpPr>
          <p:cNvPr id="7" name="TextBox 6">
            <a:extLst>
              <a:ext uri="{FF2B5EF4-FFF2-40B4-BE49-F238E27FC236}">
                <a16:creationId xmlns:a16="http://schemas.microsoft.com/office/drawing/2014/main" id="{983364AF-990A-4F55-B58D-4184E3C1A213}"/>
              </a:ext>
            </a:extLst>
          </p:cNvPr>
          <p:cNvSpPr txBox="1"/>
          <p:nvPr/>
        </p:nvSpPr>
        <p:spPr>
          <a:xfrm>
            <a:off x="1901373" y="2632095"/>
            <a:ext cx="3831772" cy="904863"/>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2400" b="1" dirty="0">
                <a:solidFill>
                  <a:srgbClr val="FF0000"/>
                </a:solidFill>
                <a:latin typeface="+mj-lt"/>
              </a:rPr>
              <a:t>Over Budget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FF0000"/>
                </a:solidFill>
                <a:effectLst/>
                <a:uLnTx/>
                <a:uFillTx/>
                <a:latin typeface="+mj-lt"/>
                <a:ea typeface="+mn-ea"/>
                <a:cs typeface="+mn-cs"/>
              </a:rPr>
              <a:t>Behind Schedule</a:t>
            </a:r>
          </a:p>
        </p:txBody>
      </p:sp>
      <p:sp>
        <p:nvSpPr>
          <p:cNvPr id="8" name="TextBox 7">
            <a:extLst>
              <a:ext uri="{FF2B5EF4-FFF2-40B4-BE49-F238E27FC236}">
                <a16:creationId xmlns:a16="http://schemas.microsoft.com/office/drawing/2014/main" id="{43228070-ECE2-4C5C-83C2-A73FFBD4E75C}"/>
              </a:ext>
            </a:extLst>
          </p:cNvPr>
          <p:cNvSpPr txBox="1"/>
          <p:nvPr/>
        </p:nvSpPr>
        <p:spPr>
          <a:xfrm>
            <a:off x="6524173" y="2524137"/>
            <a:ext cx="3831772" cy="904863"/>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2400" b="1" dirty="0">
                <a:solidFill>
                  <a:srgbClr val="FF0000"/>
                </a:solidFill>
                <a:latin typeface="+mj-lt"/>
              </a:rPr>
              <a:t>Over Budget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FF0000"/>
                </a:solidFill>
                <a:effectLst/>
                <a:uLnTx/>
                <a:uFillTx/>
                <a:latin typeface="+mj-lt"/>
                <a:ea typeface="+mn-ea"/>
                <a:cs typeface="+mn-cs"/>
              </a:rPr>
              <a:t>Ahead of Schedule</a:t>
            </a:r>
          </a:p>
        </p:txBody>
      </p:sp>
    </p:spTree>
    <p:custDataLst>
      <p:tags r:id="rId1"/>
    </p:custDataLst>
    <p:extLst>
      <p:ext uri="{BB962C8B-B14F-4D97-AF65-F5344CB8AC3E}">
        <p14:creationId xmlns:p14="http://schemas.microsoft.com/office/powerpoint/2010/main" val="188347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3" name="TextBox 2">
            <a:extLst>
              <a:ext uri="{FF2B5EF4-FFF2-40B4-BE49-F238E27FC236}">
                <a16:creationId xmlns:a16="http://schemas.microsoft.com/office/drawing/2014/main" id="{B13484B7-FF95-418B-9078-F1D497566739}"/>
              </a:ext>
            </a:extLst>
          </p:cNvPr>
          <p:cNvSpPr txBox="1"/>
          <p:nvPr/>
        </p:nvSpPr>
        <p:spPr>
          <a:xfrm>
            <a:off x="159808" y="118468"/>
            <a:ext cx="11930591" cy="523220"/>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The Integrated  Cost / Schedule system – Again, WBS starting point</a:t>
            </a:r>
          </a:p>
        </p:txBody>
      </p:sp>
      <p:sp>
        <p:nvSpPr>
          <p:cNvPr id="4" name="Rectangle: Rounded Corners 3">
            <a:extLst>
              <a:ext uri="{FF2B5EF4-FFF2-40B4-BE49-F238E27FC236}">
                <a16:creationId xmlns:a16="http://schemas.microsoft.com/office/drawing/2014/main" id="{9FF818CE-520B-4AA9-9912-469C19850131}"/>
              </a:ext>
            </a:extLst>
          </p:cNvPr>
          <p:cNvSpPr/>
          <p:nvPr/>
        </p:nvSpPr>
        <p:spPr>
          <a:xfrm>
            <a:off x="863601" y="928914"/>
            <a:ext cx="4869542" cy="66765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Define the Work</a:t>
            </a:r>
          </a:p>
        </p:txBody>
      </p:sp>
      <p:sp>
        <p:nvSpPr>
          <p:cNvPr id="7" name="Rectangle: Rounded Corners 6">
            <a:extLst>
              <a:ext uri="{FF2B5EF4-FFF2-40B4-BE49-F238E27FC236}">
                <a16:creationId xmlns:a16="http://schemas.microsoft.com/office/drawing/2014/main" id="{30D9C3C8-2252-4700-917E-53D1EEEC9325}"/>
              </a:ext>
            </a:extLst>
          </p:cNvPr>
          <p:cNvSpPr/>
          <p:nvPr/>
        </p:nvSpPr>
        <p:spPr>
          <a:xfrm>
            <a:off x="863592" y="1861421"/>
            <a:ext cx="4869542" cy="6676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Develop Project Network and Resources Schedule</a:t>
            </a:r>
          </a:p>
        </p:txBody>
      </p:sp>
      <p:sp>
        <p:nvSpPr>
          <p:cNvPr id="8" name="Rectangle: Rounded Corners 7">
            <a:extLst>
              <a:ext uri="{FF2B5EF4-FFF2-40B4-BE49-F238E27FC236}">
                <a16:creationId xmlns:a16="http://schemas.microsoft.com/office/drawing/2014/main" id="{35F38B80-DAC8-4C27-A579-F9943072EEBA}"/>
              </a:ext>
            </a:extLst>
          </p:cNvPr>
          <p:cNvSpPr/>
          <p:nvPr/>
        </p:nvSpPr>
        <p:spPr>
          <a:xfrm>
            <a:off x="863592" y="2778803"/>
            <a:ext cx="4869542" cy="66765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Develop Time phased budget  (PV)</a:t>
            </a:r>
          </a:p>
        </p:txBody>
      </p:sp>
      <p:sp>
        <p:nvSpPr>
          <p:cNvPr id="9" name="Rectangle: Rounded Corners 8">
            <a:extLst>
              <a:ext uri="{FF2B5EF4-FFF2-40B4-BE49-F238E27FC236}">
                <a16:creationId xmlns:a16="http://schemas.microsoft.com/office/drawing/2014/main" id="{6F909FD0-5A11-4DA3-B100-2B98D2831888}"/>
              </a:ext>
            </a:extLst>
          </p:cNvPr>
          <p:cNvSpPr/>
          <p:nvPr/>
        </p:nvSpPr>
        <p:spPr>
          <a:xfrm>
            <a:off x="863596" y="3685500"/>
            <a:ext cx="4869542" cy="66765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Collect Actual costs of work performed (AC)</a:t>
            </a:r>
          </a:p>
        </p:txBody>
      </p:sp>
      <p:sp>
        <p:nvSpPr>
          <p:cNvPr id="10" name="Rectangle: Rounded Corners 9">
            <a:extLst>
              <a:ext uri="{FF2B5EF4-FFF2-40B4-BE49-F238E27FC236}">
                <a16:creationId xmlns:a16="http://schemas.microsoft.com/office/drawing/2014/main" id="{D861826E-EB36-4B5F-9FC4-B4F14405CD0A}"/>
              </a:ext>
            </a:extLst>
          </p:cNvPr>
          <p:cNvSpPr/>
          <p:nvPr/>
        </p:nvSpPr>
        <p:spPr>
          <a:xfrm>
            <a:off x="863596" y="4619946"/>
            <a:ext cx="4869542" cy="66765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Multiply % complete x original budget (EV)</a:t>
            </a:r>
          </a:p>
        </p:txBody>
      </p:sp>
      <p:sp>
        <p:nvSpPr>
          <p:cNvPr id="11" name="Rectangle: Rounded Corners 10">
            <a:extLst>
              <a:ext uri="{FF2B5EF4-FFF2-40B4-BE49-F238E27FC236}">
                <a16:creationId xmlns:a16="http://schemas.microsoft.com/office/drawing/2014/main" id="{7B6184A4-B383-4E23-9333-DD5399F26CAA}"/>
              </a:ext>
            </a:extLst>
          </p:cNvPr>
          <p:cNvSpPr/>
          <p:nvPr/>
        </p:nvSpPr>
        <p:spPr>
          <a:xfrm>
            <a:off x="863596" y="5609662"/>
            <a:ext cx="4869538" cy="66765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Compute Schedule Variance (EV – PV)</a:t>
            </a:r>
          </a:p>
          <a:p>
            <a:pPr algn="ctr"/>
            <a:r>
              <a:rPr lang="en-AU" b="1" dirty="0"/>
              <a:t>Compute Cost Variance (EV – AC)</a:t>
            </a:r>
          </a:p>
        </p:txBody>
      </p:sp>
      <p:sp>
        <p:nvSpPr>
          <p:cNvPr id="12" name="TextBox 11">
            <a:extLst>
              <a:ext uri="{FF2B5EF4-FFF2-40B4-BE49-F238E27FC236}">
                <a16:creationId xmlns:a16="http://schemas.microsoft.com/office/drawing/2014/main" id="{8CD18519-382C-401C-B98E-DAE366DF7FFB}"/>
              </a:ext>
            </a:extLst>
          </p:cNvPr>
          <p:cNvSpPr txBox="1"/>
          <p:nvPr/>
        </p:nvSpPr>
        <p:spPr>
          <a:xfrm>
            <a:off x="5892800" y="1093465"/>
            <a:ext cx="5994400" cy="33855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600" b="1" dirty="0">
                <a:latin typeface="+mj-lt"/>
              </a:rPr>
              <a:t>For each Work Package: Deliverable(s),  Resources, Budget </a:t>
            </a:r>
            <a:endParaRPr kumimoji="0" lang="en-AU" sz="1600" b="1" i="0" u="none" strike="noStrike" kern="1200" cap="none" spc="0" normalizeH="0" baseline="0" noProof="0" dirty="0">
              <a:ln>
                <a:noFill/>
              </a:ln>
              <a:solidFill>
                <a:schemeClr val="tx1"/>
              </a:solidFill>
              <a:effectLst/>
              <a:uLnTx/>
              <a:uFillTx/>
              <a:latin typeface="+mj-lt"/>
              <a:ea typeface="+mn-ea"/>
              <a:cs typeface="+mn-cs"/>
            </a:endParaRPr>
          </a:p>
        </p:txBody>
      </p:sp>
      <p:sp>
        <p:nvSpPr>
          <p:cNvPr id="13" name="Arrow: Down 12">
            <a:extLst>
              <a:ext uri="{FF2B5EF4-FFF2-40B4-BE49-F238E27FC236}">
                <a16:creationId xmlns:a16="http://schemas.microsoft.com/office/drawing/2014/main" id="{D0156A7E-F1A0-4752-ADCD-C8F77B3DE30C}"/>
              </a:ext>
            </a:extLst>
          </p:cNvPr>
          <p:cNvSpPr/>
          <p:nvPr/>
        </p:nvSpPr>
        <p:spPr>
          <a:xfrm>
            <a:off x="3321595" y="1611695"/>
            <a:ext cx="45719" cy="223915"/>
          </a:xfrm>
          <a:prstGeom prst="downArrow">
            <a:avLst/>
          </a:prstGeom>
          <a:solidFill>
            <a:schemeClr val="tx1">
              <a:alpha val="97000"/>
            </a:schemeClr>
          </a:solid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Arrow: Down 14">
            <a:extLst>
              <a:ext uri="{FF2B5EF4-FFF2-40B4-BE49-F238E27FC236}">
                <a16:creationId xmlns:a16="http://schemas.microsoft.com/office/drawing/2014/main" id="{1674F98C-288F-4CEB-B2C7-44E25B4E5B8F}"/>
              </a:ext>
            </a:extLst>
          </p:cNvPr>
          <p:cNvSpPr/>
          <p:nvPr/>
        </p:nvSpPr>
        <p:spPr>
          <a:xfrm>
            <a:off x="3298735" y="2529078"/>
            <a:ext cx="45719" cy="184671"/>
          </a:xfrm>
          <a:prstGeom prst="downArrow">
            <a:avLst/>
          </a:prstGeom>
          <a:solidFill>
            <a:schemeClr val="tx1">
              <a:alpha val="97000"/>
            </a:schemeClr>
          </a:solid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Down 15">
            <a:extLst>
              <a:ext uri="{FF2B5EF4-FFF2-40B4-BE49-F238E27FC236}">
                <a16:creationId xmlns:a16="http://schemas.microsoft.com/office/drawing/2014/main" id="{F5C27B17-116E-41CC-B1CF-D28D82E760B1}"/>
              </a:ext>
            </a:extLst>
          </p:cNvPr>
          <p:cNvSpPr/>
          <p:nvPr/>
        </p:nvSpPr>
        <p:spPr>
          <a:xfrm>
            <a:off x="3320505" y="3440148"/>
            <a:ext cx="45719" cy="223915"/>
          </a:xfrm>
          <a:prstGeom prst="downArrow">
            <a:avLst/>
          </a:prstGeom>
          <a:solidFill>
            <a:schemeClr val="tx1">
              <a:alpha val="97000"/>
            </a:schemeClr>
          </a:solid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Arrow: Down 16">
            <a:extLst>
              <a:ext uri="{FF2B5EF4-FFF2-40B4-BE49-F238E27FC236}">
                <a16:creationId xmlns:a16="http://schemas.microsoft.com/office/drawing/2014/main" id="{BD441020-46B0-4970-AE47-DD52A07E4E07}"/>
              </a:ext>
            </a:extLst>
          </p:cNvPr>
          <p:cNvSpPr/>
          <p:nvPr/>
        </p:nvSpPr>
        <p:spPr>
          <a:xfrm>
            <a:off x="3336107" y="5296960"/>
            <a:ext cx="45719" cy="223915"/>
          </a:xfrm>
          <a:prstGeom prst="downArrow">
            <a:avLst/>
          </a:prstGeom>
          <a:solidFill>
            <a:schemeClr val="tx1">
              <a:alpha val="97000"/>
            </a:schemeClr>
          </a:solid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Arrow: Down 17">
            <a:extLst>
              <a:ext uri="{FF2B5EF4-FFF2-40B4-BE49-F238E27FC236}">
                <a16:creationId xmlns:a16="http://schemas.microsoft.com/office/drawing/2014/main" id="{4E8E6C6A-197D-4698-99F1-58E11F0181A7}"/>
              </a:ext>
            </a:extLst>
          </p:cNvPr>
          <p:cNvSpPr/>
          <p:nvPr/>
        </p:nvSpPr>
        <p:spPr>
          <a:xfrm>
            <a:off x="3358967" y="4364453"/>
            <a:ext cx="45719" cy="223915"/>
          </a:xfrm>
          <a:prstGeom prst="downArrow">
            <a:avLst/>
          </a:prstGeom>
          <a:solidFill>
            <a:schemeClr val="tx1">
              <a:alpha val="97000"/>
            </a:schemeClr>
          </a:solid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DF3CBEB7-6516-4CB9-ADF9-A36C03F21246}"/>
              </a:ext>
            </a:extLst>
          </p:cNvPr>
          <p:cNvSpPr txBox="1"/>
          <p:nvPr/>
        </p:nvSpPr>
        <p:spPr>
          <a:xfrm>
            <a:off x="5892800" y="1911089"/>
            <a:ext cx="5994400" cy="584775"/>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1600" b="1" dirty="0">
                <a:latin typeface="+mj-lt"/>
              </a:rPr>
              <a:t>Schedule resources to activities; Time Phase work packages into Network</a:t>
            </a:r>
            <a:endParaRPr kumimoji="0" lang="en-AU" sz="1600" b="1" i="0" u="none" strike="noStrike" kern="1200" cap="none" spc="0" normalizeH="0" baseline="0" noProof="0" dirty="0">
              <a:ln>
                <a:noFill/>
              </a:ln>
              <a:solidFill>
                <a:schemeClr val="tx1"/>
              </a:solidFill>
              <a:effectLst/>
              <a:uLnTx/>
              <a:uFillTx/>
              <a:latin typeface="+mj-lt"/>
              <a:ea typeface="+mn-ea"/>
              <a:cs typeface="+mn-cs"/>
            </a:endParaRPr>
          </a:p>
        </p:txBody>
      </p:sp>
      <p:sp>
        <p:nvSpPr>
          <p:cNvPr id="21" name="TextBox 20">
            <a:extLst>
              <a:ext uri="{FF2B5EF4-FFF2-40B4-BE49-F238E27FC236}">
                <a16:creationId xmlns:a16="http://schemas.microsoft.com/office/drawing/2014/main" id="{2189F081-24A3-47AD-85C5-2EDC6CC0479A}"/>
              </a:ext>
            </a:extLst>
          </p:cNvPr>
          <p:cNvSpPr txBox="1"/>
          <p:nvPr/>
        </p:nvSpPr>
        <p:spPr>
          <a:xfrm>
            <a:off x="5892800" y="3850051"/>
            <a:ext cx="5994400" cy="33855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600" b="1" dirty="0">
                <a:latin typeface="+mj-lt"/>
              </a:rPr>
              <a:t>At each Work Package level </a:t>
            </a:r>
            <a:endParaRPr kumimoji="0" lang="en-AU" sz="1600" b="1" i="0" u="none" strike="noStrike" kern="1200" cap="none" spc="0" normalizeH="0" baseline="0" noProof="0" dirty="0">
              <a:ln>
                <a:noFill/>
              </a:ln>
              <a:solidFill>
                <a:schemeClr val="tx1"/>
              </a:solidFill>
              <a:effectLst/>
              <a:uLnTx/>
              <a:uFillTx/>
              <a:latin typeface="+mj-lt"/>
              <a:ea typeface="+mn-ea"/>
              <a:cs typeface="+mn-cs"/>
            </a:endParaRPr>
          </a:p>
        </p:txBody>
      </p:sp>
      <p:sp>
        <p:nvSpPr>
          <p:cNvPr id="22" name="TextBox 21">
            <a:extLst>
              <a:ext uri="{FF2B5EF4-FFF2-40B4-BE49-F238E27FC236}">
                <a16:creationId xmlns:a16="http://schemas.microsoft.com/office/drawing/2014/main" id="{726938B8-2C1B-48FF-B6DB-A0AD729FFF4D}"/>
              </a:ext>
            </a:extLst>
          </p:cNvPr>
          <p:cNvSpPr txBox="1"/>
          <p:nvPr/>
        </p:nvSpPr>
        <p:spPr>
          <a:xfrm>
            <a:off x="5892800" y="4784497"/>
            <a:ext cx="5994400" cy="33855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600" b="1" dirty="0">
                <a:latin typeface="+mj-lt"/>
              </a:rPr>
              <a:t>At each Work Package level</a:t>
            </a:r>
            <a:endParaRPr kumimoji="0" lang="en-AU" sz="1600" b="1" i="0" u="none" strike="noStrike" kern="1200" cap="none" spc="0" normalizeH="0" baseline="0" noProof="0" dirty="0">
              <a:ln>
                <a:noFill/>
              </a:ln>
              <a:solidFill>
                <a:schemeClr val="tx1"/>
              </a:solidFill>
              <a:effectLst/>
              <a:uLnTx/>
              <a:uFillTx/>
              <a:latin typeface="+mj-lt"/>
              <a:ea typeface="+mn-ea"/>
              <a:cs typeface="+mn-cs"/>
            </a:endParaRPr>
          </a:p>
        </p:txBody>
      </p:sp>
      <p:sp>
        <p:nvSpPr>
          <p:cNvPr id="23" name="TextBox 22">
            <a:extLst>
              <a:ext uri="{FF2B5EF4-FFF2-40B4-BE49-F238E27FC236}">
                <a16:creationId xmlns:a16="http://schemas.microsoft.com/office/drawing/2014/main" id="{1AABDE35-B52A-4172-B68B-5A92347C7F49}"/>
              </a:ext>
            </a:extLst>
          </p:cNvPr>
          <p:cNvSpPr txBox="1"/>
          <p:nvPr/>
        </p:nvSpPr>
        <p:spPr>
          <a:xfrm>
            <a:off x="5892800" y="5784872"/>
            <a:ext cx="6197600" cy="33855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600" b="1" dirty="0">
                <a:latin typeface="+mj-lt"/>
              </a:rPr>
              <a:t>Use above accumulated data to compute</a:t>
            </a:r>
            <a:endParaRPr kumimoji="0" lang="en-AU" sz="1600" b="1" i="0" u="none" strike="noStrike" kern="1200" cap="none" spc="0" normalizeH="0" baseline="0" noProof="0" dirty="0">
              <a:ln>
                <a:noFill/>
              </a:ln>
              <a:solidFill>
                <a:schemeClr val="tx1"/>
              </a:solidFill>
              <a:effectLst/>
              <a:uLnTx/>
              <a:uFillTx/>
              <a:latin typeface="+mj-lt"/>
              <a:ea typeface="+mn-ea"/>
              <a:cs typeface="+mn-cs"/>
            </a:endParaRPr>
          </a:p>
        </p:txBody>
      </p:sp>
      <p:sp>
        <p:nvSpPr>
          <p:cNvPr id="24" name="TextBox 23">
            <a:extLst>
              <a:ext uri="{FF2B5EF4-FFF2-40B4-BE49-F238E27FC236}">
                <a16:creationId xmlns:a16="http://schemas.microsoft.com/office/drawing/2014/main" id="{4E523F34-236E-4DA0-BA09-FCDC94BA8A6F}"/>
              </a:ext>
            </a:extLst>
          </p:cNvPr>
          <p:cNvSpPr txBox="1"/>
          <p:nvPr/>
        </p:nvSpPr>
        <p:spPr>
          <a:xfrm>
            <a:off x="732963" y="6441089"/>
            <a:ext cx="9427037" cy="461665"/>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2400" b="1" dirty="0">
                <a:latin typeface="+mj-lt"/>
              </a:rPr>
              <a:t>This can be done within software such as MS Project</a:t>
            </a:r>
            <a:endParaRPr kumimoji="0" lang="en-AU" sz="2400" b="1" i="0" u="none" strike="noStrike" kern="1200" cap="none" spc="0" normalizeH="0" baseline="0" noProof="0" dirty="0">
              <a:ln>
                <a:noFill/>
              </a:ln>
              <a:solidFill>
                <a:schemeClr val="tx1"/>
              </a:solidFill>
              <a:effectLst/>
              <a:uLnTx/>
              <a:uFillTx/>
              <a:latin typeface="+mj-lt"/>
              <a:ea typeface="+mn-ea"/>
              <a:cs typeface="+mn-cs"/>
            </a:endParaRPr>
          </a:p>
        </p:txBody>
      </p:sp>
      <p:sp>
        <p:nvSpPr>
          <p:cNvPr id="25" name="TextBox 24">
            <a:extLst>
              <a:ext uri="{FF2B5EF4-FFF2-40B4-BE49-F238E27FC236}">
                <a16:creationId xmlns:a16="http://schemas.microsoft.com/office/drawing/2014/main" id="{B8A3999C-B083-4B55-9F32-3A24D650B772}"/>
              </a:ext>
            </a:extLst>
          </p:cNvPr>
          <p:cNvSpPr txBox="1"/>
          <p:nvPr/>
        </p:nvSpPr>
        <p:spPr>
          <a:xfrm>
            <a:off x="5892800" y="2948629"/>
            <a:ext cx="5994400" cy="338554"/>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lang="en-AU" sz="1600" b="1" dirty="0">
                <a:latin typeface="+mj-lt"/>
              </a:rPr>
              <a:t>Look at cumulative Planned Expenditure over time</a:t>
            </a:r>
            <a:endParaRPr kumimoji="0" lang="en-AU" sz="1600" b="1" i="0" u="none" strike="noStrike" kern="1200" cap="none" spc="0" normalizeH="0" baseline="0" noProof="0" dirty="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31696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FD8641C5-5830-4AA2-B165-8485337B60B3}"/>
              </a:ext>
            </a:extLst>
          </p:cNvPr>
          <p:cNvPicPr>
            <a:picLocks noChangeAspect="1"/>
          </p:cNvPicPr>
          <p:nvPr/>
        </p:nvPicPr>
        <p:blipFill>
          <a:blip r:embed="rId4"/>
          <a:stretch>
            <a:fillRect/>
          </a:stretch>
        </p:blipFill>
        <p:spPr>
          <a:xfrm>
            <a:off x="1250685" y="215469"/>
            <a:ext cx="9194382" cy="6134422"/>
          </a:xfrm>
          <a:prstGeom prst="rect">
            <a:avLst/>
          </a:prstGeom>
        </p:spPr>
      </p:pic>
    </p:spTree>
    <p:custDataLst>
      <p:tags r:id="rId1"/>
    </p:custDataLst>
    <p:extLst>
      <p:ext uri="{BB962C8B-B14F-4D97-AF65-F5344CB8AC3E}">
        <p14:creationId xmlns:p14="http://schemas.microsoft.com/office/powerpoint/2010/main" val="2754077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Project Execution Service in Secunderabad | ID: 19882063988">
            <a:extLst>
              <a:ext uri="{FF2B5EF4-FFF2-40B4-BE49-F238E27FC236}">
                <a16:creationId xmlns:a16="http://schemas.microsoft.com/office/drawing/2014/main" id="{E4FB78CF-CB6E-40ED-B4DC-80125C48B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8457" y="4427445"/>
            <a:ext cx="2583543" cy="19224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C968FC-52B9-4032-B071-6A69D2CAC173}"/>
              </a:ext>
            </a:extLst>
          </p:cNvPr>
          <p:cNvSpPr txBox="1"/>
          <p:nvPr/>
        </p:nvSpPr>
        <p:spPr>
          <a:xfrm>
            <a:off x="-27088" y="59118"/>
            <a:ext cx="12030401" cy="1384995"/>
          </a:xfrm>
          <a:prstGeom prst="rect">
            <a:avLst/>
          </a:prstGeom>
        </p:spPr>
        <p:txBody>
          <a:bodyPr wrap="square" rtlCol="0">
            <a:spAutoFit/>
          </a:bodyPr>
          <a:lstStyle/>
          <a:p>
            <a:pPr marL="342900"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ea typeface="+mn-ea"/>
                <a:cs typeface="+mn-cs"/>
              </a:rPr>
              <a:t>In industry, Project Execution is seen to be the heart of Project Management -  sometimes,  incorrectly, to the detriment of attention on the pre- and post-execution phases.</a:t>
            </a:r>
          </a:p>
        </p:txBody>
      </p:sp>
      <p:sp>
        <p:nvSpPr>
          <p:cNvPr id="14" name="TextBox 13">
            <a:extLst>
              <a:ext uri="{FF2B5EF4-FFF2-40B4-BE49-F238E27FC236}">
                <a16:creationId xmlns:a16="http://schemas.microsoft.com/office/drawing/2014/main" id="{4F74AA5C-4DD1-47A3-9928-50679C0F15E9}"/>
              </a:ext>
            </a:extLst>
          </p:cNvPr>
          <p:cNvSpPr txBox="1"/>
          <p:nvPr/>
        </p:nvSpPr>
        <p:spPr>
          <a:xfrm>
            <a:off x="0" y="1784231"/>
            <a:ext cx="10216117" cy="3453253"/>
          </a:xfrm>
          <a:prstGeom prst="rect">
            <a:avLst/>
          </a:prstGeom>
        </p:spPr>
        <p:txBody>
          <a:bodyPr wrap="square" rtlCol="0">
            <a:spAutoFit/>
          </a:bodyPr>
          <a:lstStyle/>
          <a:p>
            <a:pPr marL="342900" marR="0" algn="l" defTabSz="914400" rtl="0" eaLnBrk="1" fontAlgn="auto" latinLnBrk="0" hangingPunct="1">
              <a:lnSpc>
                <a:spcPct val="100000"/>
              </a:lnSpc>
              <a:spcBef>
                <a:spcPct val="20000"/>
              </a:spcBef>
              <a:spcAft>
                <a:spcPts val="0"/>
              </a:spcAft>
              <a:buClrTx/>
              <a:buSzTx/>
              <a:buFont typeface="Arial" pitchFamily="34" charset="0"/>
              <a:buNone/>
              <a:tabLst/>
            </a:pPr>
            <a:r>
              <a:rPr lang="en-AU" sz="2800" dirty="0"/>
              <a:t>Nevertheless, the reasons for this focus are easily seen. It is the phase where:</a:t>
            </a:r>
          </a:p>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dirty="0"/>
              <a:t>the benefits to the sponsoring organisation materialise; </a:t>
            </a:r>
          </a:p>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dirty="0"/>
              <a:t>the bulk of resources are expended; </a:t>
            </a:r>
          </a:p>
          <a:p>
            <a:pPr marL="800100" indent="-457200">
              <a:spcBef>
                <a:spcPct val="20000"/>
              </a:spcBef>
              <a:buFont typeface="Arial" panose="020B0604020202020204" pitchFamily="34" charset="0"/>
              <a:buChar char="•"/>
            </a:pPr>
            <a:r>
              <a:rPr lang="en-AU" sz="2800" dirty="0"/>
              <a:t>the project’s success or failure is determined. </a:t>
            </a:r>
          </a:p>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dirty="0"/>
              <a:t>an organisation’s strategies, ambitions and plans are crystalised</a:t>
            </a:r>
            <a:endParaRPr kumimoji="0" lang="en-AU" sz="2800" b="1" i="0" u="none" strike="noStrike" kern="1200" cap="none" spc="0" normalizeH="0" baseline="0" noProof="0" dirty="0">
              <a:ln>
                <a:noFill/>
              </a:ln>
              <a:solidFill>
                <a:schemeClr val="tx1"/>
              </a:solidFill>
              <a:effectLst/>
              <a:uLnTx/>
              <a:uFillTx/>
              <a:latin typeface="Sommet bold"/>
            </a:endParaRPr>
          </a:p>
        </p:txBody>
      </p:sp>
      <p:sp>
        <p:nvSpPr>
          <p:cNvPr id="15" name="TextBox 14">
            <a:extLst>
              <a:ext uri="{FF2B5EF4-FFF2-40B4-BE49-F238E27FC236}">
                <a16:creationId xmlns:a16="http://schemas.microsoft.com/office/drawing/2014/main" id="{A47397E4-8084-4601-BE93-03300823F533}"/>
              </a:ext>
            </a:extLst>
          </p:cNvPr>
          <p:cNvSpPr txBox="1"/>
          <p:nvPr/>
        </p:nvSpPr>
        <p:spPr>
          <a:xfrm rot="20240207">
            <a:off x="268302" y="2485225"/>
            <a:ext cx="11135586" cy="1043363"/>
          </a:xfrm>
          <a:prstGeom prst="rect">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342900" indent="-342900">
              <a:spcBef>
                <a:spcPct val="20000"/>
              </a:spcBef>
            </a:pPr>
            <a:r>
              <a:rPr lang="en-AU" sz="4800" i="1" dirty="0">
                <a:latin typeface="Berlin Sans FB Demi" panose="020E0802020502020306" pitchFamily="34" charset="0"/>
              </a:rPr>
              <a:t>It is where the Rubber meets the Road</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Tree>
    <p:custDataLst>
      <p:tags r:id="rId1"/>
    </p:custDataLst>
    <p:extLst>
      <p:ext uri="{BB962C8B-B14F-4D97-AF65-F5344CB8AC3E}">
        <p14:creationId xmlns:p14="http://schemas.microsoft.com/office/powerpoint/2010/main" val="154985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3" name="Picture 2">
            <a:extLst>
              <a:ext uri="{FF2B5EF4-FFF2-40B4-BE49-F238E27FC236}">
                <a16:creationId xmlns:a16="http://schemas.microsoft.com/office/drawing/2014/main" id="{13F04249-6B48-432A-94F9-49E0953B9482}"/>
              </a:ext>
            </a:extLst>
          </p:cNvPr>
          <p:cNvPicPr>
            <a:picLocks noChangeAspect="1"/>
          </p:cNvPicPr>
          <p:nvPr/>
        </p:nvPicPr>
        <p:blipFill>
          <a:blip r:embed="rId4"/>
          <a:stretch>
            <a:fillRect/>
          </a:stretch>
        </p:blipFill>
        <p:spPr>
          <a:xfrm>
            <a:off x="1547446" y="414527"/>
            <a:ext cx="8955903" cy="5935363"/>
          </a:xfrm>
          <a:prstGeom prst="rect">
            <a:avLst/>
          </a:prstGeom>
        </p:spPr>
      </p:pic>
    </p:spTree>
    <p:custDataLst>
      <p:tags r:id="rId1"/>
    </p:custDataLst>
    <p:extLst>
      <p:ext uri="{BB962C8B-B14F-4D97-AF65-F5344CB8AC3E}">
        <p14:creationId xmlns:p14="http://schemas.microsoft.com/office/powerpoint/2010/main" val="719683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0860" y="508109"/>
            <a:ext cx="10945283" cy="461665"/>
          </a:xfrm>
        </p:spPr>
        <p:txBody>
          <a:bodyPr/>
          <a:lstStyle/>
          <a:p>
            <a:r>
              <a:rPr lang="en-US" dirty="0"/>
              <a:t>Tracking Indices over a Period</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4417" y="1238732"/>
            <a:ext cx="4905312" cy="5111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3200" b="0" i="0" u="sng" strike="noStrike" kern="1200" cap="none" spc="0" normalizeH="0" baseline="0" noProof="0" dirty="0">
                <a:ln>
                  <a:noFill/>
                </a:ln>
                <a:effectLst/>
                <a:uLnTx/>
                <a:uFillTx/>
                <a:cs typeface="Arial" panose="020B0604020202020204" pitchFamily="34" charset="0"/>
              </a:rPr>
              <a:t>NOTE:</a:t>
            </a:r>
            <a:r>
              <a:rPr kumimoji="0" lang="en-US" sz="3200" b="0" i="0" strike="noStrike" kern="1200" cap="none" spc="0" normalizeH="0" baseline="0" noProof="0" dirty="0">
                <a:ln>
                  <a:noFill/>
                </a:ln>
                <a:effectLst/>
                <a:uLnTx/>
                <a:uFillTx/>
                <a:cs typeface="Arial" panose="020B0604020202020204" pitchFamily="34" charset="0"/>
              </a:rPr>
              <a:t> Using </a:t>
            </a:r>
            <a:r>
              <a:rPr kumimoji="0" lang="en-US" sz="3200" b="1" i="0" strike="noStrike" kern="1200" cap="none" spc="0" normalizeH="0" baseline="0" noProof="0" dirty="0">
                <a:ln>
                  <a:noFill/>
                </a:ln>
                <a:effectLst/>
                <a:uLnTx/>
                <a:uFillTx/>
                <a:cs typeface="Arial" panose="020B0604020202020204" pitchFamily="34" charset="0"/>
              </a:rPr>
              <a:t>SPI</a:t>
            </a:r>
            <a:r>
              <a:rPr kumimoji="0" lang="en-US" sz="3200" b="0" i="0" strike="noStrike" kern="1200" cap="none" spc="0" normalizeH="0" baseline="0" noProof="0" dirty="0">
                <a:ln>
                  <a:noFill/>
                </a:ln>
                <a:effectLst/>
                <a:uLnTx/>
                <a:uFillTx/>
                <a:cs typeface="Arial" panose="020B0604020202020204" pitchFamily="34" charset="0"/>
              </a:rPr>
              <a:t> to monitor schedule performance is only an “approximate” indication. Accurate measurement of schedule requires a detailed look at Tracking Gantt chart. Most major projects do this. We will discuss further in this later in this lecture. </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000" b="0" i="0" u="none" strike="noStrike" kern="1200" cap="none" spc="0" normalizeH="0" baseline="0" noProof="0" dirty="0">
              <a:ln>
                <a:noFill/>
              </a:ln>
              <a:effectLst/>
              <a:uLnTx/>
              <a:uFillTx/>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68C92CA-880C-41F1-A634-3D8EBEFA7C16}"/>
              </a:ext>
            </a:extLst>
          </p:cNvPr>
          <p:cNvPicPr>
            <a:picLocks noChangeAspect="1"/>
          </p:cNvPicPr>
          <p:nvPr/>
        </p:nvPicPr>
        <p:blipFill>
          <a:blip r:embed="rId4"/>
          <a:stretch>
            <a:fillRect/>
          </a:stretch>
        </p:blipFill>
        <p:spPr>
          <a:xfrm>
            <a:off x="6195494" y="239151"/>
            <a:ext cx="5910387" cy="6110740"/>
          </a:xfrm>
          <a:prstGeom prst="rect">
            <a:avLst/>
          </a:prstGeom>
        </p:spPr>
      </p:pic>
    </p:spTree>
    <p:custDataLst>
      <p:tags r:id="rId1"/>
    </p:custDataLst>
    <p:extLst>
      <p:ext uri="{BB962C8B-B14F-4D97-AF65-F5344CB8AC3E}">
        <p14:creationId xmlns:p14="http://schemas.microsoft.com/office/powerpoint/2010/main" val="2071659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3" name="Picture 2">
            <a:extLst>
              <a:ext uri="{FF2B5EF4-FFF2-40B4-BE49-F238E27FC236}">
                <a16:creationId xmlns:a16="http://schemas.microsoft.com/office/drawing/2014/main" id="{2E1ACFFB-15E8-433D-8C7F-4E75ADAF119B}"/>
              </a:ext>
            </a:extLst>
          </p:cNvPr>
          <p:cNvPicPr>
            <a:picLocks noChangeAspect="1"/>
          </p:cNvPicPr>
          <p:nvPr/>
        </p:nvPicPr>
        <p:blipFill>
          <a:blip r:embed="rId4"/>
          <a:stretch>
            <a:fillRect/>
          </a:stretch>
        </p:blipFill>
        <p:spPr>
          <a:xfrm>
            <a:off x="1241666" y="562708"/>
            <a:ext cx="9553805" cy="5641144"/>
          </a:xfrm>
          <a:prstGeom prst="rect">
            <a:avLst/>
          </a:prstGeom>
        </p:spPr>
      </p:pic>
    </p:spTree>
    <p:custDataLst>
      <p:tags r:id="rId1"/>
    </p:custDataLst>
    <p:extLst>
      <p:ext uri="{BB962C8B-B14F-4D97-AF65-F5344CB8AC3E}">
        <p14:creationId xmlns:p14="http://schemas.microsoft.com/office/powerpoint/2010/main" val="1275075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3" name="Picture 2">
            <a:extLst>
              <a:ext uri="{FF2B5EF4-FFF2-40B4-BE49-F238E27FC236}">
                <a16:creationId xmlns:a16="http://schemas.microsoft.com/office/drawing/2014/main" id="{6B9581EB-99C7-4083-A425-31C20E4B0572}"/>
              </a:ext>
            </a:extLst>
          </p:cNvPr>
          <p:cNvPicPr>
            <a:picLocks noChangeAspect="1"/>
          </p:cNvPicPr>
          <p:nvPr/>
        </p:nvPicPr>
        <p:blipFill>
          <a:blip r:embed="rId4"/>
          <a:stretch>
            <a:fillRect/>
          </a:stretch>
        </p:blipFill>
        <p:spPr>
          <a:xfrm>
            <a:off x="1237957" y="459738"/>
            <a:ext cx="9395066" cy="5742315"/>
          </a:xfrm>
          <a:prstGeom prst="rect">
            <a:avLst/>
          </a:prstGeom>
        </p:spPr>
      </p:pic>
      <p:sp>
        <p:nvSpPr>
          <p:cNvPr id="4" name="Rectangle: Rounded Corners 3">
            <a:extLst>
              <a:ext uri="{FF2B5EF4-FFF2-40B4-BE49-F238E27FC236}">
                <a16:creationId xmlns:a16="http://schemas.microsoft.com/office/drawing/2014/main" id="{9F0B4788-E213-428A-B8AF-29B306FAE6FA}"/>
              </a:ext>
            </a:extLst>
          </p:cNvPr>
          <p:cNvSpPr/>
          <p:nvPr/>
        </p:nvSpPr>
        <p:spPr>
          <a:xfrm>
            <a:off x="7852228" y="1304040"/>
            <a:ext cx="4223657" cy="1192417"/>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chemeClr val="tx1"/>
                </a:solidFill>
                <a:effectLst/>
                <a:uLnTx/>
                <a:uFillTx/>
                <a:latin typeface="Sommet bold"/>
                <a:ea typeface="+mn-ea"/>
                <a:cs typeface="+mn-cs"/>
              </a:rPr>
              <a:t>NB Forecasts future execution performance based on rates of progress to date </a:t>
            </a:r>
          </a:p>
        </p:txBody>
      </p:sp>
    </p:spTree>
    <p:custDataLst>
      <p:tags r:id="rId1"/>
    </p:custDataLst>
    <p:extLst>
      <p:ext uri="{BB962C8B-B14F-4D97-AF65-F5344CB8AC3E}">
        <p14:creationId xmlns:p14="http://schemas.microsoft.com/office/powerpoint/2010/main" val="6633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855D8BA0-0B1D-468B-B7A9-E81A6E0A1EF1}"/>
              </a:ext>
            </a:extLst>
          </p:cNvPr>
          <p:cNvPicPr>
            <a:picLocks noChangeAspect="1"/>
          </p:cNvPicPr>
          <p:nvPr/>
        </p:nvPicPr>
        <p:blipFill>
          <a:blip r:embed="rId4"/>
          <a:stretch>
            <a:fillRect/>
          </a:stretch>
        </p:blipFill>
        <p:spPr>
          <a:xfrm>
            <a:off x="624418" y="55232"/>
            <a:ext cx="9108741" cy="6294659"/>
          </a:xfrm>
          <a:prstGeom prst="rect">
            <a:avLst/>
          </a:prstGeom>
        </p:spPr>
      </p:pic>
      <p:sp>
        <p:nvSpPr>
          <p:cNvPr id="4" name="Rectangle: Rounded Corners 3">
            <a:extLst>
              <a:ext uri="{FF2B5EF4-FFF2-40B4-BE49-F238E27FC236}">
                <a16:creationId xmlns:a16="http://schemas.microsoft.com/office/drawing/2014/main" id="{39CD8C14-9FF7-4046-9EBE-C9A85C491513}"/>
              </a:ext>
            </a:extLst>
          </p:cNvPr>
          <p:cNvSpPr/>
          <p:nvPr/>
        </p:nvSpPr>
        <p:spPr>
          <a:xfrm>
            <a:off x="7184897" y="2832791"/>
            <a:ext cx="4702629" cy="1192417"/>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chemeClr val="tx1"/>
                </a:solidFill>
                <a:effectLst/>
                <a:uLnTx/>
                <a:uFillTx/>
                <a:latin typeface="Sommet bold"/>
                <a:ea typeface="+mn-ea"/>
                <a:cs typeface="+mn-cs"/>
              </a:rPr>
              <a:t>NB Forecasts future execution performance based on rates of progress to date </a:t>
            </a:r>
          </a:p>
        </p:txBody>
      </p:sp>
    </p:spTree>
    <p:custDataLst>
      <p:tags r:id="rId1"/>
    </p:custDataLst>
    <p:extLst>
      <p:ext uri="{BB962C8B-B14F-4D97-AF65-F5344CB8AC3E}">
        <p14:creationId xmlns:p14="http://schemas.microsoft.com/office/powerpoint/2010/main" val="301796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2725" y="97286"/>
            <a:ext cx="10945283" cy="430887"/>
          </a:xfrm>
        </p:spPr>
        <p:txBody>
          <a:bodyPr/>
          <a:lstStyle/>
          <a:p>
            <a:r>
              <a:rPr lang="en-AU" sz="2800" b="1" dirty="0">
                <a:latin typeface="+mj-lt"/>
              </a:rPr>
              <a:t>Variance Analysis</a:t>
            </a:r>
            <a:endParaRPr lang="en-US" dirty="0"/>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524885" y="693323"/>
            <a:ext cx="11460789" cy="44273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sz="3200" b="1" dirty="0">
              <a:solidFill>
                <a:srgbClr val="404040"/>
              </a:solidFill>
              <a:latin typeface="Arial"/>
              <a:cs typeface="Arial" panose="020B0604020202020204" pitchFamily="34" charset="0"/>
            </a:endParaRPr>
          </a:p>
          <a:p>
            <a:pPr marL="0" indent="0">
              <a:buNone/>
              <a:defRPr/>
            </a:pPr>
            <a:r>
              <a:rPr lang="en-US" sz="3200" b="1" dirty="0">
                <a:solidFill>
                  <a:srgbClr val="404040"/>
                </a:solidFill>
                <a:latin typeface="Arial"/>
                <a:cs typeface="Arial" panose="020B0604020202020204" pitchFamily="34" charset="0"/>
              </a:rPr>
              <a:t>Variance:</a:t>
            </a:r>
            <a:r>
              <a:rPr lang="en-US" sz="3200" dirty="0">
                <a:solidFill>
                  <a:srgbClr val="404040"/>
                </a:solidFill>
                <a:latin typeface="Arial"/>
                <a:cs typeface="Arial" panose="020B0604020202020204" pitchFamily="34" charset="0"/>
              </a:rPr>
              <a:t> </a:t>
            </a:r>
            <a:r>
              <a:rPr lang="en-US" sz="3200" i="1" dirty="0">
                <a:solidFill>
                  <a:srgbClr val="404040"/>
                </a:solidFill>
                <a:latin typeface="Arial"/>
                <a:cs typeface="Arial" panose="020B0604020202020204" pitchFamily="34" charset="0"/>
              </a:rPr>
              <a:t>“A quantified deviation or divergence away from a known baseline or expected value”</a:t>
            </a:r>
          </a:p>
          <a:p>
            <a:pPr marL="0" indent="0">
              <a:buNone/>
              <a:defRPr/>
            </a:pPr>
            <a:endParaRPr lang="en-US" sz="3200" b="1" dirty="0">
              <a:solidFill>
                <a:srgbClr val="404040"/>
              </a:solidFill>
              <a:latin typeface="Arial"/>
              <a:cs typeface="Arial" panose="020B0604020202020204" pitchFamily="34" charset="0"/>
            </a:endParaRPr>
          </a:p>
          <a:p>
            <a:pPr marL="0" indent="0">
              <a:buNone/>
              <a:defRPr/>
            </a:pPr>
            <a:r>
              <a:rPr lang="en-US" sz="3200" b="1" dirty="0">
                <a:solidFill>
                  <a:srgbClr val="404040"/>
                </a:solidFill>
                <a:latin typeface="Arial"/>
                <a:cs typeface="Arial" panose="020B0604020202020204" pitchFamily="34" charset="0"/>
              </a:rPr>
              <a:t>Variance Analysis</a:t>
            </a:r>
            <a:r>
              <a:rPr lang="en-US" sz="3200" b="1" i="1" dirty="0">
                <a:solidFill>
                  <a:srgbClr val="404040"/>
                </a:solidFill>
                <a:latin typeface="Arial"/>
                <a:cs typeface="Arial" panose="020B0604020202020204" pitchFamily="34" charset="0"/>
              </a:rPr>
              <a:t>: </a:t>
            </a:r>
            <a:r>
              <a:rPr lang="en-US" sz="3200" i="1" dirty="0">
                <a:solidFill>
                  <a:srgbClr val="404040"/>
                </a:solidFill>
                <a:latin typeface="Arial"/>
                <a:cs typeface="Arial" panose="020B0604020202020204" pitchFamily="34" charset="0"/>
              </a:rPr>
              <a:t>“A technique for determining the cause and degree of difference between Baseline and Actual Performance.”</a:t>
            </a:r>
          </a:p>
          <a:p>
            <a:pPr marL="0" indent="0">
              <a:buNone/>
              <a:defRPr/>
            </a:pPr>
            <a:r>
              <a:rPr lang="en-US" sz="1800" i="1" dirty="0">
                <a:solidFill>
                  <a:srgbClr val="404040"/>
                </a:solidFill>
                <a:latin typeface="Arial"/>
                <a:cs typeface="Arial" panose="020B0604020202020204" pitchFamily="34" charset="0"/>
              </a:rPr>
              <a:t>PMBOK</a:t>
            </a:r>
          </a:p>
          <a:p>
            <a:pPr marL="0" indent="0">
              <a:buNone/>
              <a:defRPr/>
            </a:pPr>
            <a:endParaRPr lang="en-US" sz="3200" i="1" dirty="0">
              <a:solidFill>
                <a:srgbClr val="404040"/>
              </a:solidFill>
              <a:latin typeface="Arial"/>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613571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2725" y="97286"/>
            <a:ext cx="10945283" cy="430887"/>
          </a:xfrm>
        </p:spPr>
        <p:txBody>
          <a:bodyPr/>
          <a:lstStyle/>
          <a:p>
            <a:r>
              <a:rPr lang="en-AU" sz="2800" b="1" dirty="0">
                <a:latin typeface="+mj-lt"/>
              </a:rPr>
              <a:t>Variance Analysis (cont.)</a:t>
            </a:r>
            <a:endParaRPr lang="en-US" dirty="0"/>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524885" y="693323"/>
            <a:ext cx="11460789" cy="15997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When looking at variance in expected Total Forecast Cost at completion, the question can be asked: </a:t>
            </a:r>
          </a:p>
          <a:p>
            <a:pPr marL="0" indent="0">
              <a:buNone/>
              <a:defRPr/>
            </a:pPr>
            <a:r>
              <a:rPr kumimoji="0" lang="en-US" sz="3200" b="0" i="1" u="none" strike="noStrike" kern="1200" cap="none" spc="0" normalizeH="0" baseline="0" noProof="0" dirty="0">
                <a:ln>
                  <a:noFill/>
                </a:ln>
                <a:solidFill>
                  <a:srgbClr val="404040"/>
                </a:solidFill>
                <a:effectLst/>
                <a:uLnTx/>
                <a:uFillTx/>
                <a:latin typeface="Arial"/>
                <a:ea typeface="+mn-ea"/>
                <a:cs typeface="Arial" panose="020B0604020202020204" pitchFamily="34" charset="0"/>
              </a:rPr>
              <a:t>Is a positive variance better than a negative variance?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
        <p:nvSpPr>
          <p:cNvPr id="2" name="TextBox 1">
            <a:extLst>
              <a:ext uri="{FF2B5EF4-FFF2-40B4-BE49-F238E27FC236}">
                <a16:creationId xmlns:a16="http://schemas.microsoft.com/office/drawing/2014/main" id="{8EC389C7-81E6-49F2-B87B-D289E4FBF9C4}"/>
              </a:ext>
            </a:extLst>
          </p:cNvPr>
          <p:cNvSpPr txBox="1"/>
          <p:nvPr/>
        </p:nvSpPr>
        <p:spPr>
          <a:xfrm>
            <a:off x="-1" y="2293034"/>
            <a:ext cx="11667115" cy="1043363"/>
          </a:xfrm>
          <a:prstGeom prst="rect">
            <a:avLst/>
          </a:prstGeom>
        </p:spPr>
        <p:txBody>
          <a:bodyPr wrap="square" rtlCol="0">
            <a:spAutoFit/>
          </a:bodyPr>
          <a:lstStyle/>
          <a:p>
            <a:pPr marL="342900">
              <a:spcBef>
                <a:spcPct val="20000"/>
              </a:spcBef>
            </a:pPr>
            <a:r>
              <a:rPr lang="en-AU" sz="2400" dirty="0">
                <a:solidFill>
                  <a:srgbClr val="404040"/>
                </a:solidFill>
                <a:latin typeface="Arial"/>
                <a:cs typeface="Arial" panose="020B0604020202020204" pitchFamily="34" charset="0"/>
              </a:rPr>
              <a:t>1.  Strictly from the perspective of the individual project, a positive variance would be viewed as better because lower costs equate to higher profit on the project.</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5" name="TextBox 4">
            <a:extLst>
              <a:ext uri="{FF2B5EF4-FFF2-40B4-BE49-F238E27FC236}">
                <a16:creationId xmlns:a16="http://schemas.microsoft.com/office/drawing/2014/main" id="{9C5CAC14-080F-410F-8B47-DD5CE42C0027}"/>
              </a:ext>
            </a:extLst>
          </p:cNvPr>
          <p:cNvSpPr txBox="1"/>
          <p:nvPr/>
        </p:nvSpPr>
        <p:spPr>
          <a:xfrm>
            <a:off x="358726" y="3429000"/>
            <a:ext cx="11474548" cy="1966692"/>
          </a:xfrm>
          <a:prstGeom prst="rect">
            <a:avLst/>
          </a:prstGeom>
        </p:spPr>
        <p:txBody>
          <a:bodyPr wrap="square" rtlCol="0">
            <a:spAutoFit/>
          </a:bodyPr>
          <a:lstStyle/>
          <a:p>
            <a:pPr marR="0" lvl="0" algn="l" defTabSz="914400" rtl="0" eaLnBrk="1" fontAlgn="auto" latinLnBrk="0" hangingPunct="1">
              <a:lnSpc>
                <a:spcPct val="90000"/>
              </a:lnSpc>
              <a:spcBef>
                <a:spcPts val="1000"/>
              </a:spcBef>
              <a:spcAft>
                <a:spcPts val="0"/>
              </a:spcAft>
              <a:buClrTx/>
              <a:buSzTx/>
              <a:tabLst/>
              <a:defRPr/>
            </a:pPr>
            <a:r>
              <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2.  Nevertheless, in industry, even a positive variance would be considered a potential problem from an organisational perspective because it indicates an inaccurately high cost</a:t>
            </a:r>
            <a:r>
              <a:rPr lang="en-AU" sz="2400" dirty="0">
                <a:solidFill>
                  <a:srgbClr val="404040"/>
                </a:solidFill>
                <a:latin typeface="Arial"/>
                <a:cs typeface="Arial" panose="020B0604020202020204" pitchFamily="34" charset="0"/>
              </a:rPr>
              <a:t>-</a:t>
            </a:r>
            <a:r>
              <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estimate used at the project planning phase. Continued use of such inaccurately high cost</a:t>
            </a:r>
            <a:r>
              <a:rPr lang="en-AU" sz="2400" dirty="0">
                <a:solidFill>
                  <a:srgbClr val="404040"/>
                </a:solidFill>
                <a:latin typeface="Arial"/>
                <a:cs typeface="Arial" panose="020B0604020202020204" pitchFamily="34" charset="0"/>
              </a:rPr>
              <a:t>-</a:t>
            </a:r>
            <a:r>
              <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estimates could result in excessively high tendering prices on future projects, resulting in potential loss of work (revenue and profit).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6" name="TextBox 5">
            <a:extLst>
              <a:ext uri="{FF2B5EF4-FFF2-40B4-BE49-F238E27FC236}">
                <a16:creationId xmlns:a16="http://schemas.microsoft.com/office/drawing/2014/main" id="{710DE96C-9D48-495D-83AB-766F31E5170D}"/>
              </a:ext>
            </a:extLst>
          </p:cNvPr>
          <p:cNvSpPr txBox="1"/>
          <p:nvPr/>
        </p:nvSpPr>
        <p:spPr>
          <a:xfrm>
            <a:off x="358726" y="5395692"/>
            <a:ext cx="11308389" cy="1301895"/>
          </a:xfrm>
          <a:prstGeom prst="rect">
            <a:avLst/>
          </a:prstGeom>
        </p:spPr>
        <p:txBody>
          <a:bodyPr wrap="square" rtlCol="0">
            <a:spAutoFit/>
          </a:bodyPr>
          <a:lstStyle/>
          <a:p>
            <a:pPr marR="0" lvl="0" algn="l" defTabSz="914400" rtl="0" eaLnBrk="1" fontAlgn="auto" latinLnBrk="0" hangingPunct="1">
              <a:lnSpc>
                <a:spcPct val="90000"/>
              </a:lnSpc>
              <a:spcBef>
                <a:spcPts val="1000"/>
              </a:spcBef>
              <a:spcAft>
                <a:spcPts val="0"/>
              </a:spcAft>
              <a:buClrTx/>
              <a:buSzTx/>
              <a:tabLst/>
              <a:defRPr/>
            </a:pPr>
            <a:r>
              <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3. Therefore, accurate cost estimating,</a:t>
            </a:r>
            <a:r>
              <a:rPr kumimoji="0" lang="en-AU" sz="2400" b="0" i="0" u="none" strike="noStrike" kern="1200" cap="none" spc="0" normalizeH="0" noProof="0" dirty="0">
                <a:ln>
                  <a:noFill/>
                </a:ln>
                <a:solidFill>
                  <a:srgbClr val="404040"/>
                </a:solidFill>
                <a:effectLst/>
                <a:uLnTx/>
                <a:uFillTx/>
                <a:latin typeface="Arial"/>
                <a:ea typeface="+mn-ea"/>
                <a:cs typeface="Arial" panose="020B0604020202020204" pitchFamily="34" charset="0"/>
              </a:rPr>
              <a:t> demonstrated by low variance in Total Forecast Cost at Completion </a:t>
            </a:r>
            <a:r>
              <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is the optimum as a basis of project planning and project decision making.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Tree>
    <p:custDataLst>
      <p:tags r:id="rId1"/>
    </p:custDataLst>
    <p:extLst>
      <p:ext uri="{BB962C8B-B14F-4D97-AF65-F5344CB8AC3E}">
        <p14:creationId xmlns:p14="http://schemas.microsoft.com/office/powerpoint/2010/main" val="387534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2D71F48A-5B4D-4739-B035-8C1E6686EC91}"/>
              </a:ext>
            </a:extLst>
          </p:cNvPr>
          <p:cNvPicPr>
            <a:picLocks noChangeAspect="1"/>
          </p:cNvPicPr>
          <p:nvPr/>
        </p:nvPicPr>
        <p:blipFill>
          <a:blip r:embed="rId4"/>
          <a:stretch>
            <a:fillRect/>
          </a:stretch>
        </p:blipFill>
        <p:spPr>
          <a:xfrm>
            <a:off x="1102785" y="158360"/>
            <a:ext cx="9768415" cy="6326068"/>
          </a:xfrm>
          <a:prstGeom prst="rect">
            <a:avLst/>
          </a:prstGeom>
        </p:spPr>
      </p:pic>
    </p:spTree>
    <p:custDataLst>
      <p:tags r:id="rId1"/>
    </p:custDataLst>
    <p:extLst>
      <p:ext uri="{BB962C8B-B14F-4D97-AF65-F5344CB8AC3E}">
        <p14:creationId xmlns:p14="http://schemas.microsoft.com/office/powerpoint/2010/main" val="2754858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4" name="Picture 3">
            <a:extLst>
              <a:ext uri="{FF2B5EF4-FFF2-40B4-BE49-F238E27FC236}">
                <a16:creationId xmlns:a16="http://schemas.microsoft.com/office/drawing/2014/main" id="{622F98D1-5C15-4D24-B1F6-80F8E0A24CD7}"/>
              </a:ext>
            </a:extLst>
          </p:cNvPr>
          <p:cNvPicPr>
            <a:picLocks noChangeAspect="1"/>
          </p:cNvPicPr>
          <p:nvPr/>
        </p:nvPicPr>
        <p:blipFill>
          <a:blip r:embed="rId4"/>
          <a:stretch>
            <a:fillRect/>
          </a:stretch>
        </p:blipFill>
        <p:spPr>
          <a:xfrm>
            <a:off x="1913206" y="207143"/>
            <a:ext cx="8021131" cy="6124437"/>
          </a:xfrm>
          <a:prstGeom prst="rect">
            <a:avLst/>
          </a:prstGeom>
        </p:spPr>
      </p:pic>
      <p:sp>
        <p:nvSpPr>
          <p:cNvPr id="2" name="TextBox 1">
            <a:extLst>
              <a:ext uri="{FF2B5EF4-FFF2-40B4-BE49-F238E27FC236}">
                <a16:creationId xmlns:a16="http://schemas.microsoft.com/office/drawing/2014/main" id="{F977DE68-0DCD-439C-9C3D-3A6970B91691}"/>
              </a:ext>
            </a:extLst>
          </p:cNvPr>
          <p:cNvSpPr txBox="1"/>
          <p:nvPr/>
        </p:nvSpPr>
        <p:spPr>
          <a:xfrm>
            <a:off x="1659988" y="245474"/>
            <a:ext cx="9355015" cy="584775"/>
          </a:xfrm>
          <a:prstGeom prst="rect">
            <a:avLst/>
          </a:prstGeom>
          <a:solidFill>
            <a:schemeClr val="bg1"/>
          </a:solidFill>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3200" b="1" dirty="0">
                <a:latin typeface="+mj-lt"/>
              </a:rPr>
              <a:t>Using EV Analysis on a Re-baselined project</a:t>
            </a:r>
            <a:endParaRPr kumimoji="0" lang="en-AU" sz="3200" b="1" i="0" u="none" strike="noStrike" kern="1200" cap="none" spc="0" normalizeH="0" baseline="0" noProof="0" dirty="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3109026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2725" y="97286"/>
            <a:ext cx="10945283" cy="430887"/>
          </a:xfrm>
        </p:spPr>
        <p:txBody>
          <a:bodyPr/>
          <a:lstStyle/>
          <a:p>
            <a:r>
              <a:rPr lang="en-AU" sz="2800" b="1" dirty="0">
                <a:latin typeface="+mj-lt"/>
              </a:rPr>
              <a:t>Using EV Analysis on a Re-baselined project</a:t>
            </a:r>
            <a:endParaRPr lang="en-US" dirty="0"/>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524885" y="693323"/>
            <a:ext cx="11460789" cy="44273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3200" dirty="0">
                <a:solidFill>
                  <a:srgbClr val="404040"/>
                </a:solidFill>
                <a:latin typeface="Arial"/>
                <a:cs typeface="Arial" panose="020B0604020202020204" pitchFamily="34" charset="0"/>
              </a:rPr>
              <a:t>We can use EV Analysis to forecast effects of cost changes with an acceptable degree of accuracy by changing AC and seeing effects on EV cost parameters (</a:t>
            </a:r>
            <a:r>
              <a:rPr lang="en-US" sz="3200" dirty="0" err="1">
                <a:solidFill>
                  <a:srgbClr val="404040"/>
                </a:solidFill>
                <a:latin typeface="Arial"/>
                <a:cs typeface="Arial" panose="020B0604020202020204" pitchFamily="34" charset="0"/>
              </a:rPr>
              <a:t>ie</a:t>
            </a:r>
            <a:r>
              <a:rPr lang="en-US" sz="3200" dirty="0">
                <a:solidFill>
                  <a:srgbClr val="404040"/>
                </a:solidFill>
                <a:latin typeface="Arial"/>
                <a:cs typeface="Arial" panose="020B0604020202020204" pitchFamily="34" charset="0"/>
              </a:rPr>
              <a:t> CV, CPI, ETC, EAC)</a:t>
            </a:r>
          </a:p>
          <a:p>
            <a:pPr marL="0" indent="0">
              <a:buNone/>
              <a:defRPr/>
            </a:pPr>
            <a:endPar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indent="0">
              <a:buNone/>
              <a:defRPr/>
            </a:pPr>
            <a:r>
              <a:rPr lang="en-US" sz="3200" dirty="0">
                <a:solidFill>
                  <a:srgbClr val="404040"/>
                </a:solidFill>
                <a:latin typeface="Arial"/>
                <a:cs typeface="Arial" panose="020B0604020202020204" pitchFamily="34" charset="0"/>
              </a:rPr>
              <a:t>However, this cannot be done with schedule forecasts. It can be seen from the EV Schedule parameter formulae (SV, SPI) that they rely upon forecasting schedule based on projecting forward past rates of expenditure. Once costs are changed, their use as a schedule forecasting tool breaks down. </a:t>
            </a:r>
            <a:r>
              <a:rPr kumimoji="0" lang="en-US" sz="3200" b="1"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
        <p:nvSpPr>
          <p:cNvPr id="4" name="TextBox 3">
            <a:extLst>
              <a:ext uri="{FF2B5EF4-FFF2-40B4-BE49-F238E27FC236}">
                <a16:creationId xmlns:a16="http://schemas.microsoft.com/office/drawing/2014/main" id="{E7FDDE83-1240-43C3-8089-33CEB6B1D4C5}"/>
              </a:ext>
            </a:extLst>
          </p:cNvPr>
          <p:cNvSpPr txBox="1"/>
          <p:nvPr/>
        </p:nvSpPr>
        <p:spPr>
          <a:xfrm>
            <a:off x="121920" y="5271722"/>
            <a:ext cx="11567581" cy="1289584"/>
          </a:xfrm>
          <a:prstGeom prst="rect">
            <a:avLst/>
          </a:prstGeom>
        </p:spPr>
        <p:txBody>
          <a:bodyPr wrap="square" rtlCol="0">
            <a:spAutoFit/>
          </a:bodyPr>
          <a:lstStyle/>
          <a:p>
            <a:pPr marL="342900">
              <a:spcBef>
                <a:spcPct val="20000"/>
              </a:spcBef>
            </a:pPr>
            <a:r>
              <a:rPr kumimoji="0" lang="en-US" sz="3200" b="1"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Schedule changes need to be assessed using Gantt Chart analysis</a:t>
            </a:r>
            <a:endPar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342900" marR="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Tree>
    <p:custDataLst>
      <p:tags r:id="rId1"/>
    </p:custDataLst>
    <p:extLst>
      <p:ext uri="{BB962C8B-B14F-4D97-AF65-F5344CB8AC3E}">
        <p14:creationId xmlns:p14="http://schemas.microsoft.com/office/powerpoint/2010/main" val="16823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Project Execution Service in Secunderabad | ID: 19882063988">
            <a:extLst>
              <a:ext uri="{FF2B5EF4-FFF2-40B4-BE49-F238E27FC236}">
                <a16:creationId xmlns:a16="http://schemas.microsoft.com/office/drawing/2014/main" id="{E4FB78CF-CB6E-40ED-B4DC-80125C48B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8743" y="4138495"/>
            <a:ext cx="2258562" cy="16806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C968FC-52B9-4032-B071-6A69D2CAC173}"/>
              </a:ext>
            </a:extLst>
          </p:cNvPr>
          <p:cNvSpPr txBox="1"/>
          <p:nvPr/>
        </p:nvSpPr>
        <p:spPr>
          <a:xfrm>
            <a:off x="-27087" y="59118"/>
            <a:ext cx="9925830" cy="584775"/>
          </a:xfrm>
          <a:prstGeom prst="rect">
            <a:avLst/>
          </a:prstGeom>
        </p:spPr>
        <p:txBody>
          <a:bodyPr wrap="square" rtlCol="0">
            <a:spAutoFit/>
          </a:bodyPr>
          <a:lstStyle/>
          <a:p>
            <a:pPr marL="342900" marR="0" algn="l" defTabSz="914400" rtl="0" eaLnBrk="1" fontAlgn="auto" latinLnBrk="0" hangingPunct="1">
              <a:lnSpc>
                <a:spcPct val="100000"/>
              </a:lnSpc>
              <a:spcBef>
                <a:spcPct val="20000"/>
              </a:spcBef>
              <a:spcAft>
                <a:spcPts val="0"/>
              </a:spcAft>
              <a:buClrTx/>
              <a:buSzTx/>
              <a:buFont typeface="Arial" pitchFamily="34" charset="0"/>
              <a:buNone/>
              <a:tabLst/>
            </a:pPr>
            <a:r>
              <a:rPr lang="en-AU" sz="3200" b="1" dirty="0"/>
              <a:t>The Role of PM during Project Execution</a:t>
            </a:r>
            <a:endParaRPr kumimoji="0" lang="en-AU" sz="3200" b="1" i="0" u="none" strike="noStrike" kern="1200" cap="none" spc="0" normalizeH="0" baseline="0" noProof="0" dirty="0">
              <a:ln>
                <a:noFill/>
              </a:ln>
              <a:solidFill>
                <a:schemeClr val="tx1"/>
              </a:solidFill>
              <a:effectLst/>
              <a:uLnTx/>
              <a:uFillTx/>
              <a:ea typeface="+mn-ea"/>
              <a:cs typeface="+mn-cs"/>
            </a:endParaRPr>
          </a:p>
        </p:txBody>
      </p:sp>
      <p:sp>
        <p:nvSpPr>
          <p:cNvPr id="14" name="TextBox 13">
            <a:extLst>
              <a:ext uri="{FF2B5EF4-FFF2-40B4-BE49-F238E27FC236}">
                <a16:creationId xmlns:a16="http://schemas.microsoft.com/office/drawing/2014/main" id="{4F74AA5C-4DD1-47A3-9928-50679C0F15E9}"/>
              </a:ext>
            </a:extLst>
          </p:cNvPr>
          <p:cNvSpPr txBox="1"/>
          <p:nvPr/>
        </p:nvSpPr>
        <p:spPr>
          <a:xfrm>
            <a:off x="-27091" y="4224836"/>
            <a:ext cx="12032192"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Ongoing stakeholder Relationship Building</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6" name="TextBox 5">
            <a:extLst>
              <a:ext uri="{FF2B5EF4-FFF2-40B4-BE49-F238E27FC236}">
                <a16:creationId xmlns:a16="http://schemas.microsoft.com/office/drawing/2014/main" id="{486C115C-E577-45F8-A3E2-754F36792284}"/>
              </a:ext>
            </a:extLst>
          </p:cNvPr>
          <p:cNvSpPr txBox="1"/>
          <p:nvPr/>
        </p:nvSpPr>
        <p:spPr>
          <a:xfrm>
            <a:off x="-27091" y="2685005"/>
            <a:ext cx="11234057" cy="584775"/>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Stakeholder Management &amp; Communications</a:t>
            </a:r>
          </a:p>
        </p:txBody>
      </p:sp>
      <p:sp>
        <p:nvSpPr>
          <p:cNvPr id="7" name="TextBox 6">
            <a:extLst>
              <a:ext uri="{FF2B5EF4-FFF2-40B4-BE49-F238E27FC236}">
                <a16:creationId xmlns:a16="http://schemas.microsoft.com/office/drawing/2014/main" id="{C3E1CD3E-CEAC-4183-AC6D-0233896F371F}"/>
              </a:ext>
            </a:extLst>
          </p:cNvPr>
          <p:cNvSpPr txBox="1"/>
          <p:nvPr/>
        </p:nvSpPr>
        <p:spPr>
          <a:xfrm>
            <a:off x="-27091" y="643893"/>
            <a:ext cx="11234057"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Directing Project Work to Completion</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8" name="TextBox 7">
            <a:extLst>
              <a:ext uri="{FF2B5EF4-FFF2-40B4-BE49-F238E27FC236}">
                <a16:creationId xmlns:a16="http://schemas.microsoft.com/office/drawing/2014/main" id="{995C188D-B00E-447D-A3B0-F54D204609C3}"/>
              </a:ext>
            </a:extLst>
          </p:cNvPr>
          <p:cNvSpPr txBox="1"/>
          <p:nvPr/>
        </p:nvSpPr>
        <p:spPr>
          <a:xfrm>
            <a:off x="0" y="1311237"/>
            <a:ext cx="11234057" cy="797141"/>
          </a:xfrm>
          <a:prstGeom prst="rect">
            <a:avLst/>
          </a:prstGeom>
        </p:spPr>
        <p:txBody>
          <a:bodyPr wrap="square" rtlCol="0">
            <a:spAutoFit/>
          </a:bodyPr>
          <a:lstStyle/>
          <a:p>
            <a:pPr marL="800100" indent="-457200">
              <a:spcBef>
                <a:spcPct val="20000"/>
              </a:spcBef>
              <a:buFont typeface="Arial" panose="020B0604020202020204" pitchFamily="34" charset="0"/>
              <a:buChar char="•"/>
            </a:pPr>
            <a:r>
              <a:rPr lang="en-AU" sz="3200" dirty="0"/>
              <a:t>Resolving issues arising from PMP non-conformance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9" name="TextBox 8">
            <a:extLst>
              <a:ext uri="{FF2B5EF4-FFF2-40B4-BE49-F238E27FC236}">
                <a16:creationId xmlns:a16="http://schemas.microsoft.com/office/drawing/2014/main" id="{D4AC9751-341F-46F2-B926-08872D54B22A}"/>
              </a:ext>
            </a:extLst>
          </p:cNvPr>
          <p:cNvSpPr txBox="1"/>
          <p:nvPr/>
        </p:nvSpPr>
        <p:spPr>
          <a:xfrm>
            <a:off x="0" y="1933393"/>
            <a:ext cx="11234057"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Negotiating &amp; Managing Project Changes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10" name="TextBox 9">
            <a:extLst>
              <a:ext uri="{FF2B5EF4-FFF2-40B4-BE49-F238E27FC236}">
                <a16:creationId xmlns:a16="http://schemas.microsoft.com/office/drawing/2014/main" id="{BAA76E59-AA93-485C-AE1B-92CD1F20632B}"/>
              </a:ext>
            </a:extLst>
          </p:cNvPr>
          <p:cNvSpPr txBox="1"/>
          <p:nvPr/>
        </p:nvSpPr>
        <p:spPr>
          <a:xfrm>
            <a:off x="-27091" y="3427695"/>
            <a:ext cx="11234057"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Managing/Developing the Project Team</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11" name="TextBox 10">
            <a:extLst>
              <a:ext uri="{FF2B5EF4-FFF2-40B4-BE49-F238E27FC236}">
                <a16:creationId xmlns:a16="http://schemas.microsoft.com/office/drawing/2014/main" id="{BC6DE932-A336-4BB9-B4EF-F4E692F5308F}"/>
              </a:ext>
            </a:extLst>
          </p:cNvPr>
          <p:cNvSpPr txBox="1"/>
          <p:nvPr/>
        </p:nvSpPr>
        <p:spPr>
          <a:xfrm>
            <a:off x="-27091" y="5021977"/>
            <a:ext cx="12032192"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Managing Procurement</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12" name="TextBox 11">
            <a:extLst>
              <a:ext uri="{FF2B5EF4-FFF2-40B4-BE49-F238E27FC236}">
                <a16:creationId xmlns:a16="http://schemas.microsoft.com/office/drawing/2014/main" id="{8AC2B6C0-E7A4-46A8-B669-B113DEA729F3}"/>
              </a:ext>
            </a:extLst>
          </p:cNvPr>
          <p:cNvSpPr txBox="1"/>
          <p:nvPr/>
        </p:nvSpPr>
        <p:spPr>
          <a:xfrm>
            <a:off x="-27091" y="5733341"/>
            <a:ext cx="12032192"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solidFill>
                  <a:srgbClr val="FF0000"/>
                </a:solidFill>
              </a:rPr>
              <a:t>Monitoring and Controlling Progress – </a:t>
            </a:r>
            <a:r>
              <a:rPr lang="en-AU" sz="2400" i="1" dirty="0">
                <a:solidFill>
                  <a:srgbClr val="FF0000"/>
                </a:solidFill>
              </a:rPr>
              <a:t>Focus of this Lecture</a:t>
            </a:r>
            <a:endParaRPr lang="en-AU" sz="2400" dirty="0">
              <a:solidFill>
                <a:srgbClr val="FF0000"/>
              </a:solidFill>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13" name="Rectangle: Rounded Corners 12">
            <a:extLst>
              <a:ext uri="{FF2B5EF4-FFF2-40B4-BE49-F238E27FC236}">
                <a16:creationId xmlns:a16="http://schemas.microsoft.com/office/drawing/2014/main" id="{F2DF0BF3-6BEB-4B5D-8B98-4CC22C49914F}"/>
              </a:ext>
            </a:extLst>
          </p:cNvPr>
          <p:cNvSpPr/>
          <p:nvPr/>
        </p:nvSpPr>
        <p:spPr>
          <a:xfrm rot="20484749">
            <a:off x="567168" y="1699054"/>
            <a:ext cx="11057665" cy="284204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3200" b="1" dirty="0">
                <a:solidFill>
                  <a:schemeClr val="tx1"/>
                </a:solidFill>
              </a:rPr>
              <a:t>NOTE: Whilst this lecture concentrates on the technical aspects of Project Control, the other roles of a PM in Project Execution rely upon ‘People Skills’:</a:t>
            </a:r>
          </a:p>
          <a:p>
            <a:r>
              <a:rPr lang="en-AU" sz="3200" b="1" dirty="0">
                <a:solidFill>
                  <a:schemeClr val="tx1"/>
                </a:solidFill>
              </a:rPr>
              <a:t>Communications; Building Relationships; Persuading; Negotiating; Leading Teams etc. </a:t>
            </a:r>
          </a:p>
        </p:txBody>
      </p:sp>
    </p:spTree>
    <p:custDataLst>
      <p:tags r:id="rId1"/>
    </p:custDataLst>
    <p:extLst>
      <p:ext uri="{BB962C8B-B14F-4D97-AF65-F5344CB8AC3E}">
        <p14:creationId xmlns:p14="http://schemas.microsoft.com/office/powerpoint/2010/main" val="47947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000"/>
                                        <p:tgtEl>
                                          <p:spTgt spid="13"/>
                                        </p:tgtEl>
                                      </p:cBhvr>
                                    </p:animEffect>
                                    <p:anim calcmode="lin" valueType="num">
                                      <p:cBhvr>
                                        <p:cTn id="48" dur="2000" fill="hold"/>
                                        <p:tgtEl>
                                          <p:spTgt spid="13"/>
                                        </p:tgtEl>
                                        <p:attrNameLst>
                                          <p:attrName>ppt_w</p:attrName>
                                        </p:attrNameLst>
                                      </p:cBhvr>
                                      <p:tavLst>
                                        <p:tav tm="0" fmla="#ppt_w*sin(2.5*pi*$)">
                                          <p:val>
                                            <p:fltVal val="0"/>
                                          </p:val>
                                        </p:tav>
                                        <p:tav tm="100000">
                                          <p:val>
                                            <p:fltVal val="1"/>
                                          </p:val>
                                        </p:tav>
                                      </p:tavLst>
                                    </p:anim>
                                    <p:anim calcmode="lin" valueType="num">
                                      <p:cBhvr>
                                        <p:cTn id="4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P spid="7" grpId="0"/>
      <p:bldP spid="8" grpId="0"/>
      <p:bldP spid="9" grpId="0"/>
      <p:bldP spid="10" grpId="0"/>
      <p:bldP spid="11" grpId="0"/>
      <p:bldP spid="12" grpId="0"/>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2725" y="97286"/>
            <a:ext cx="10945283" cy="461665"/>
          </a:xfrm>
        </p:spPr>
        <p:txBody>
          <a:bodyPr/>
          <a:lstStyle/>
          <a:p>
            <a:r>
              <a:rPr lang="en-AU" sz="2800" b="1" dirty="0">
                <a:latin typeface="+mj-lt"/>
              </a:rPr>
              <a:t>Using EV Analysis on a Re-baselined project </a:t>
            </a:r>
            <a:r>
              <a:rPr lang="en-US" dirty="0"/>
              <a:t> (cont.)</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731211" y="572213"/>
            <a:ext cx="11460789" cy="48256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3200" dirty="0">
                <a:solidFill>
                  <a:srgbClr val="404040"/>
                </a:solidFill>
                <a:latin typeface="Arial"/>
                <a:cs typeface="Arial" panose="020B0604020202020204" pitchFamily="34" charset="0"/>
              </a:rPr>
              <a:t>An important point to note is that EV Analysis compares project performance against the </a:t>
            </a:r>
            <a:r>
              <a:rPr lang="en-US" sz="3200" b="1" dirty="0">
                <a:solidFill>
                  <a:srgbClr val="404040"/>
                </a:solidFill>
                <a:latin typeface="Arial"/>
                <a:cs typeface="Arial" panose="020B0604020202020204" pitchFamily="34" charset="0"/>
              </a:rPr>
              <a:t>originally planned</a:t>
            </a:r>
            <a:r>
              <a:rPr lang="en-US" sz="3200" dirty="0">
                <a:solidFill>
                  <a:srgbClr val="404040"/>
                </a:solidFill>
                <a:latin typeface="Arial"/>
                <a:cs typeface="Arial" panose="020B0604020202020204" pitchFamily="34" charset="0"/>
              </a:rPr>
              <a:t> performance (budget, schedule </a:t>
            </a:r>
            <a:r>
              <a:rPr lang="en-US" sz="3200" dirty="0" err="1">
                <a:solidFill>
                  <a:srgbClr val="404040"/>
                </a:solidFill>
                <a:latin typeface="Arial"/>
                <a:cs typeface="Arial" panose="020B0604020202020204" pitchFamily="34" charset="0"/>
              </a:rPr>
              <a:t>etc</a:t>
            </a:r>
            <a:r>
              <a:rPr lang="en-US" sz="3200" dirty="0">
                <a:solidFill>
                  <a:srgbClr val="404040"/>
                </a:solidFill>
                <a:latin typeface="Arial"/>
                <a:cs typeface="Arial" panose="020B0604020202020204" pitchFamily="34" charset="0"/>
              </a:rPr>
              <a:t>). </a:t>
            </a:r>
            <a:endParaRPr lang="en-US" sz="3200" b="1" dirty="0">
              <a:solidFill>
                <a:srgbClr val="404040"/>
              </a:solidFill>
              <a:latin typeface="Arial"/>
              <a:cs typeface="Arial" panose="020B0604020202020204" pitchFamily="34" charset="0"/>
            </a:endParaRPr>
          </a:p>
          <a:p>
            <a:pPr marL="0" indent="0">
              <a:buNone/>
              <a:defRPr/>
            </a:pPr>
            <a:endParaRPr kumimoji="0" lang="en-US" sz="3200" b="1"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indent="0">
              <a:buNone/>
              <a:defRPr/>
            </a:pPr>
            <a:r>
              <a:rPr lang="en-US" sz="3200" noProof="0" dirty="0">
                <a:solidFill>
                  <a:srgbClr val="404040"/>
                </a:solidFill>
                <a:latin typeface="Arial"/>
                <a:cs typeface="Arial" panose="020B0604020202020204" pitchFamily="34" charset="0"/>
              </a:rPr>
              <a:t>If, for whatever reason(s), the original plan in terms of budget and/or schedule becomes unachievable, the organization’s management may choose to ‘</a:t>
            </a:r>
            <a:r>
              <a:rPr lang="en-US" sz="3200" b="1" noProof="0" dirty="0">
                <a:solidFill>
                  <a:srgbClr val="404040"/>
                </a:solidFill>
                <a:latin typeface="Arial"/>
                <a:cs typeface="Arial" panose="020B0604020202020204" pitchFamily="34" charset="0"/>
              </a:rPr>
              <a:t>re-baseline’ </a:t>
            </a:r>
            <a:r>
              <a:rPr lang="en-US" sz="3200" dirty="0">
                <a:solidFill>
                  <a:srgbClr val="404040"/>
                </a:solidFill>
                <a:latin typeface="Arial"/>
                <a:cs typeface="Arial" panose="020B0604020202020204" pitchFamily="34" charset="0"/>
              </a:rPr>
              <a:t>the project</a:t>
            </a:r>
            <a:r>
              <a:rPr lang="en-US" sz="3200" b="1" dirty="0">
                <a:solidFill>
                  <a:srgbClr val="404040"/>
                </a:solidFill>
                <a:latin typeface="Arial"/>
                <a:cs typeface="Arial" panose="020B0604020202020204" pitchFamily="34" charset="0"/>
              </a:rPr>
              <a:t>. </a:t>
            </a:r>
            <a:r>
              <a:rPr lang="en-US" sz="3200" dirty="0">
                <a:solidFill>
                  <a:srgbClr val="404040"/>
                </a:solidFill>
                <a:latin typeface="Arial"/>
                <a:cs typeface="Arial" panose="020B0604020202020204" pitchFamily="34" charset="0"/>
              </a:rPr>
              <a:t>This indicates that they accept that the original plan is unachievable; and therefore, they want the PM to work towards a revised plan (revised cost budget, schedule </a:t>
            </a:r>
            <a:r>
              <a:rPr lang="en-US" sz="3200" dirty="0" err="1">
                <a:solidFill>
                  <a:srgbClr val="404040"/>
                </a:solidFill>
                <a:latin typeface="Arial"/>
                <a:cs typeface="Arial" panose="020B0604020202020204" pitchFamily="34" charset="0"/>
              </a:rPr>
              <a:t>etc</a:t>
            </a:r>
            <a:r>
              <a:rPr lang="en-US" sz="3200" dirty="0">
                <a:solidFill>
                  <a:srgbClr val="404040"/>
                </a:solidFill>
                <a:latin typeface="Arial"/>
                <a:cs typeface="Arial" panose="020B0604020202020204" pitchFamily="34" charset="0"/>
              </a:rPr>
              <a:t>). </a:t>
            </a: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
        <p:nvSpPr>
          <p:cNvPr id="2" name="TextBox 1">
            <a:extLst>
              <a:ext uri="{FF2B5EF4-FFF2-40B4-BE49-F238E27FC236}">
                <a16:creationId xmlns:a16="http://schemas.microsoft.com/office/drawing/2014/main" id="{5E1F9281-B402-4B2B-A8C5-9F3E61796B1B}"/>
              </a:ext>
            </a:extLst>
          </p:cNvPr>
          <p:cNvSpPr txBox="1"/>
          <p:nvPr/>
        </p:nvSpPr>
        <p:spPr>
          <a:xfrm>
            <a:off x="771185" y="5397910"/>
            <a:ext cx="11380839" cy="1077218"/>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chemeClr val="tx1"/>
                </a:solidFill>
                <a:effectLst/>
                <a:uLnTx/>
                <a:uFillTx/>
                <a:latin typeface="+mj-lt"/>
                <a:ea typeface="+mn-ea"/>
                <a:cs typeface="+mn-cs"/>
              </a:rPr>
              <a:t>Re-baselining a project indicates acceptance of consequent changes to project profitability</a:t>
            </a:r>
          </a:p>
        </p:txBody>
      </p:sp>
    </p:spTree>
    <p:custDataLst>
      <p:tags r:id="rId1"/>
    </p:custDataLst>
    <p:extLst>
      <p:ext uri="{BB962C8B-B14F-4D97-AF65-F5344CB8AC3E}">
        <p14:creationId xmlns:p14="http://schemas.microsoft.com/office/powerpoint/2010/main" val="370194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2725" y="97286"/>
            <a:ext cx="10945283" cy="461665"/>
          </a:xfrm>
        </p:spPr>
        <p:txBody>
          <a:bodyPr/>
          <a:lstStyle/>
          <a:p>
            <a:r>
              <a:rPr lang="en-AU" sz="2800" b="1" dirty="0">
                <a:latin typeface="+mj-lt"/>
              </a:rPr>
              <a:t>Using EV Analysis on a Re-baselined project </a:t>
            </a:r>
            <a:r>
              <a:rPr lang="en-US" dirty="0"/>
              <a:t> (cont.)</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451638" y="647442"/>
            <a:ext cx="11288724" cy="55631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3200" noProof="0" dirty="0">
                <a:solidFill>
                  <a:srgbClr val="404040"/>
                </a:solidFill>
                <a:latin typeface="Arial"/>
                <a:cs typeface="Arial" panose="020B0604020202020204" pitchFamily="34" charset="0"/>
              </a:rPr>
              <a:t>EV analysis can then be used to measure progress against a </a:t>
            </a:r>
            <a:r>
              <a:rPr lang="en-US" sz="3200" b="1" noProof="0" dirty="0">
                <a:solidFill>
                  <a:srgbClr val="404040"/>
                </a:solidFill>
                <a:latin typeface="Arial"/>
                <a:cs typeface="Arial" panose="020B0604020202020204" pitchFamily="34" charset="0"/>
              </a:rPr>
              <a:t>new re-baselined</a:t>
            </a:r>
            <a:r>
              <a:rPr lang="en-US" sz="3200" b="1" dirty="0">
                <a:solidFill>
                  <a:srgbClr val="404040"/>
                </a:solidFill>
                <a:latin typeface="Arial"/>
                <a:cs typeface="Arial" panose="020B0604020202020204" pitchFamily="34" charset="0"/>
              </a:rPr>
              <a:t> </a:t>
            </a:r>
            <a:r>
              <a:rPr lang="en-US" sz="3200" dirty="0">
                <a:solidFill>
                  <a:srgbClr val="404040"/>
                </a:solidFill>
                <a:latin typeface="Arial"/>
                <a:cs typeface="Arial" panose="020B0604020202020204" pitchFamily="34" charset="0"/>
              </a:rPr>
              <a:t>plan. At this stage, EV analysis is </a:t>
            </a:r>
            <a:r>
              <a:rPr lang="en-US" sz="3200" b="1" dirty="0">
                <a:solidFill>
                  <a:srgbClr val="404040"/>
                </a:solidFill>
                <a:latin typeface="Arial"/>
                <a:cs typeface="Arial" panose="020B0604020202020204" pitchFamily="34" charset="0"/>
              </a:rPr>
              <a:t>NOT</a:t>
            </a:r>
            <a:r>
              <a:rPr lang="en-US" sz="3200" dirty="0">
                <a:solidFill>
                  <a:srgbClr val="404040"/>
                </a:solidFill>
                <a:latin typeface="Arial"/>
                <a:cs typeface="Arial" panose="020B0604020202020204" pitchFamily="34" charset="0"/>
              </a:rPr>
              <a:t> showing progress against original budget or schedule. </a:t>
            </a:r>
            <a:endParaRPr kumimoji="0" lang="en-US" sz="2400" i="0" u="none" strike="noStrike" kern="1200" cap="none" spc="0" normalizeH="0" baseline="0" noProof="0" dirty="0">
              <a:ln>
                <a:noFill/>
              </a:ln>
              <a:solidFill>
                <a:srgbClr val="404040"/>
              </a:solidFill>
              <a:effectLst/>
              <a:uLnTx/>
              <a:uFillTx/>
              <a:latin typeface="Arial"/>
              <a:cs typeface="Arial" panose="020B0604020202020204" pitchFamily="34" charset="0"/>
            </a:endParaRPr>
          </a:p>
          <a:p>
            <a:pPr marL="0" indent="0">
              <a:buNone/>
              <a:defRPr/>
            </a:pPr>
            <a:endParaRPr lang="en-US" sz="3200" dirty="0">
              <a:solidFill>
                <a:srgbClr val="404040"/>
              </a:solidFill>
              <a:latin typeface="Arial"/>
              <a:cs typeface="Arial" panose="020B0604020202020204" pitchFamily="34" charset="0"/>
            </a:endParaRPr>
          </a:p>
          <a:p>
            <a:pPr marL="0" indent="0">
              <a:buNone/>
              <a:defRPr/>
            </a:pPr>
            <a:r>
              <a:rPr lang="en-US" dirty="0">
                <a:solidFill>
                  <a:srgbClr val="404040"/>
                </a:solidFill>
                <a:latin typeface="Arial"/>
                <a:cs typeface="Arial" panose="020B0604020202020204" pitchFamily="34" charset="0"/>
              </a:rPr>
              <a:t>Effects shown in EV Analysis:</a:t>
            </a:r>
          </a:p>
          <a:p>
            <a:pPr>
              <a:defRPr/>
            </a:pPr>
            <a:r>
              <a:rPr lang="en-US" dirty="0">
                <a:solidFill>
                  <a:srgbClr val="404040"/>
                </a:solidFill>
                <a:latin typeface="Arial"/>
                <a:cs typeface="Arial" panose="020B0604020202020204" pitchFamily="34" charset="0"/>
              </a:rPr>
              <a:t>new cost budget shown in revised </a:t>
            </a:r>
            <a:r>
              <a:rPr lang="en-US" b="1" dirty="0">
                <a:solidFill>
                  <a:srgbClr val="404040"/>
                </a:solidFill>
                <a:latin typeface="Arial"/>
                <a:cs typeface="Arial" panose="020B0604020202020204" pitchFamily="34" charset="0"/>
              </a:rPr>
              <a:t>BAC</a:t>
            </a:r>
            <a:r>
              <a:rPr lang="en-US" dirty="0">
                <a:solidFill>
                  <a:srgbClr val="404040"/>
                </a:solidFill>
                <a:latin typeface="Arial"/>
                <a:cs typeface="Arial" panose="020B0604020202020204" pitchFamily="34" charset="0"/>
              </a:rPr>
              <a:t>; </a:t>
            </a:r>
          </a:p>
          <a:p>
            <a:pPr>
              <a:defRPr/>
            </a:pPr>
            <a:r>
              <a:rPr lang="en-US" dirty="0">
                <a:solidFill>
                  <a:srgbClr val="404040"/>
                </a:solidFill>
                <a:latin typeface="Arial"/>
                <a:cs typeface="Arial" panose="020B0604020202020204" pitchFamily="34" charset="0"/>
              </a:rPr>
              <a:t>the </a:t>
            </a:r>
            <a:r>
              <a:rPr lang="en-US" b="1" dirty="0">
                <a:solidFill>
                  <a:srgbClr val="404040"/>
                </a:solidFill>
                <a:latin typeface="Arial"/>
                <a:cs typeface="Arial" panose="020B0604020202020204" pitchFamily="34" charset="0"/>
              </a:rPr>
              <a:t>number of remaining time periods</a:t>
            </a:r>
            <a:r>
              <a:rPr lang="en-US" dirty="0">
                <a:solidFill>
                  <a:srgbClr val="404040"/>
                </a:solidFill>
                <a:latin typeface="Arial"/>
                <a:cs typeface="Arial" panose="020B0604020202020204" pitchFamily="34" charset="0"/>
              </a:rPr>
              <a:t> may change per  revised schedule; </a:t>
            </a:r>
          </a:p>
          <a:p>
            <a:pPr>
              <a:defRPr/>
            </a:pPr>
            <a:r>
              <a:rPr lang="en-US" dirty="0">
                <a:solidFill>
                  <a:srgbClr val="404040"/>
                </a:solidFill>
                <a:latin typeface="Arial"/>
                <a:cs typeface="Arial" panose="020B0604020202020204" pitchFamily="34" charset="0"/>
              </a:rPr>
              <a:t>revised </a:t>
            </a:r>
            <a:r>
              <a:rPr lang="en-US" b="1" dirty="0">
                <a:solidFill>
                  <a:srgbClr val="404040"/>
                </a:solidFill>
                <a:latin typeface="Arial"/>
                <a:cs typeface="Arial" panose="020B0604020202020204" pitchFamily="34" charset="0"/>
              </a:rPr>
              <a:t>PV</a:t>
            </a:r>
            <a:r>
              <a:rPr lang="en-US" dirty="0">
                <a:solidFill>
                  <a:srgbClr val="404040"/>
                </a:solidFill>
                <a:latin typeface="Arial"/>
                <a:cs typeface="Arial" panose="020B0604020202020204" pitchFamily="34" charset="0"/>
              </a:rPr>
              <a:t> spread across the remaining revised time periods; </a:t>
            </a:r>
          </a:p>
          <a:p>
            <a:pPr>
              <a:defRPr/>
            </a:pPr>
            <a:r>
              <a:rPr lang="en-US" b="1" dirty="0">
                <a:solidFill>
                  <a:srgbClr val="404040"/>
                </a:solidFill>
                <a:latin typeface="Arial"/>
                <a:cs typeface="Arial" panose="020B0604020202020204" pitchFamily="34" charset="0"/>
              </a:rPr>
              <a:t>EV</a:t>
            </a:r>
            <a:r>
              <a:rPr lang="en-US" dirty="0">
                <a:solidFill>
                  <a:srgbClr val="404040"/>
                </a:solidFill>
                <a:latin typeface="Arial"/>
                <a:cs typeface="Arial" panose="020B0604020202020204" pitchFamily="34" charset="0"/>
              </a:rPr>
              <a:t> calculated on the revised PV values. </a:t>
            </a:r>
          </a:p>
          <a:p>
            <a:pPr>
              <a:defRPr/>
            </a:pPr>
            <a:r>
              <a:rPr lang="en-US" b="1" dirty="0">
                <a:solidFill>
                  <a:srgbClr val="404040"/>
                </a:solidFill>
                <a:latin typeface="Arial"/>
                <a:cs typeface="Arial" panose="020B0604020202020204" pitchFamily="34" charset="0"/>
              </a:rPr>
              <a:t>AC</a:t>
            </a:r>
            <a:r>
              <a:rPr lang="en-US" dirty="0">
                <a:solidFill>
                  <a:srgbClr val="404040"/>
                </a:solidFill>
                <a:latin typeface="Arial"/>
                <a:cs typeface="Arial" panose="020B0604020202020204" pitchFamily="34" charset="0"/>
              </a:rPr>
              <a:t> would continue to accumulate based on actual costs</a:t>
            </a:r>
            <a:endParaRPr kumimoji="0" lang="en-US" i="0" u="none" strike="noStrike" kern="1200" cap="none" spc="0" normalizeH="0" baseline="0" noProof="0" dirty="0">
              <a:ln>
                <a:noFill/>
              </a:ln>
              <a:solidFill>
                <a:srgbClr val="404040"/>
              </a:solidFill>
              <a:effectLst/>
              <a:uLnTx/>
              <a:uFillTx/>
              <a:latin typeface="Arial"/>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962180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A051D4-6875-4AFB-A529-CC68756B7E38}"/>
              </a:ext>
            </a:extLst>
          </p:cNvPr>
          <p:cNvSpPr>
            <a:spLocks noGrp="1"/>
          </p:cNvSpPr>
          <p:nvPr>
            <p:ph type="title"/>
          </p:nvPr>
        </p:nvSpPr>
        <p:spPr/>
        <p:txBody>
          <a:bodyPr/>
          <a:lstStyle/>
          <a:p>
            <a:r>
              <a:rPr lang="en-US" dirty="0"/>
              <a:t>More on Earned Value</a:t>
            </a:r>
            <a:endParaRPr lang="en-AU" dirty="0"/>
          </a:p>
        </p:txBody>
      </p:sp>
      <p:sp>
        <p:nvSpPr>
          <p:cNvPr id="23" name="TextBox 22">
            <a:extLst>
              <a:ext uri="{FF2B5EF4-FFF2-40B4-BE49-F238E27FC236}">
                <a16:creationId xmlns:a16="http://schemas.microsoft.com/office/drawing/2014/main" id="{63AF2D35-EEB9-4129-A105-EDECBA2BE57C}"/>
              </a:ext>
            </a:extLst>
          </p:cNvPr>
          <p:cNvSpPr txBox="1"/>
          <p:nvPr/>
        </p:nvSpPr>
        <p:spPr>
          <a:xfrm>
            <a:off x="666184" y="1905709"/>
            <a:ext cx="9189268" cy="646331"/>
          </a:xfrm>
          <a:prstGeom prst="rect">
            <a:avLst/>
          </a:prstGeom>
          <a:noFill/>
        </p:spPr>
        <p:txBody>
          <a:bodyPr wrap="square" rtlCol="0">
            <a:spAutoFit/>
          </a:bodyPr>
          <a:lstStyle/>
          <a:p>
            <a:r>
              <a:rPr lang="en-US" dirty="0" err="1"/>
              <a:t>Biafore</a:t>
            </a:r>
            <a:r>
              <a:rPr lang="en-US" dirty="0"/>
              <a:t> B.. “</a:t>
            </a:r>
            <a:r>
              <a:rPr lang="en-US" b="1" i="1" dirty="0"/>
              <a:t>Understand Earned Value Analysis</a:t>
            </a:r>
            <a:r>
              <a:rPr lang="en-US" dirty="0"/>
              <a:t>” video in course </a:t>
            </a:r>
            <a:r>
              <a:rPr lang="en-US" dirty="0">
                <a:solidFill>
                  <a:srgbClr val="FF0000"/>
                </a:solidFill>
                <a:hlinkClick r:id="rId3">
                  <a:extLst>
                    <a:ext uri="{A12FA001-AC4F-418D-AE19-62706E023703}">
                      <ahyp:hlinkClr xmlns:ahyp="http://schemas.microsoft.com/office/drawing/2018/hyperlinkcolor" val="tx"/>
                    </a:ext>
                  </a:extLst>
                </a:hlinkClick>
              </a:rPr>
              <a:t>Project Management Foundations</a:t>
            </a:r>
            <a:r>
              <a:rPr lang="en-US" dirty="0"/>
              <a:t>, released  28/6/10,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24" name="TextBox 23">
            <a:extLst>
              <a:ext uri="{FF2B5EF4-FFF2-40B4-BE49-F238E27FC236}">
                <a16:creationId xmlns:a16="http://schemas.microsoft.com/office/drawing/2014/main" id="{888773DE-93B7-4F9E-942D-7B0D7C197896}"/>
              </a:ext>
            </a:extLst>
          </p:cNvPr>
          <p:cNvSpPr txBox="1"/>
          <p:nvPr/>
        </p:nvSpPr>
        <p:spPr>
          <a:xfrm>
            <a:off x="666184" y="2761824"/>
            <a:ext cx="9189268" cy="646331"/>
          </a:xfrm>
          <a:prstGeom prst="rect">
            <a:avLst/>
          </a:prstGeom>
          <a:noFill/>
        </p:spPr>
        <p:txBody>
          <a:bodyPr wrap="square" rtlCol="0">
            <a:spAutoFit/>
          </a:bodyPr>
          <a:lstStyle/>
          <a:p>
            <a:r>
              <a:rPr lang="en-US" dirty="0" err="1"/>
              <a:t>Biafore</a:t>
            </a:r>
            <a:r>
              <a:rPr lang="en-US" dirty="0"/>
              <a:t> B. “</a:t>
            </a:r>
            <a:r>
              <a:rPr lang="en-US" b="1" i="1" dirty="0"/>
              <a:t>Using earned value</a:t>
            </a:r>
            <a:r>
              <a:rPr lang="en-US" dirty="0"/>
              <a:t>” video in course </a:t>
            </a:r>
            <a:r>
              <a:rPr lang="en-US" dirty="0">
                <a:solidFill>
                  <a:srgbClr val="FF0000"/>
                </a:solidFill>
                <a:hlinkClick r:id="rId5">
                  <a:extLst>
                    <a:ext uri="{A12FA001-AC4F-418D-AE19-62706E023703}">
                      <ahyp:hlinkClr xmlns:ahyp="http://schemas.microsoft.com/office/drawing/2018/hyperlinkcolor" val="tx"/>
                    </a:ext>
                  </a:extLst>
                </a:hlinkClick>
              </a:rPr>
              <a:t>Microsoft Project 2013</a:t>
            </a:r>
            <a:r>
              <a:rPr lang="en-US" dirty="0"/>
              <a:t>, released  18/4/13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202" name="กล่องข้อความ 201">
            <a:extLst>
              <a:ext uri="{FF2B5EF4-FFF2-40B4-BE49-F238E27FC236}">
                <a16:creationId xmlns:a16="http://schemas.microsoft.com/office/drawing/2014/main" id="{B3FA6989-3847-4B03-AF1D-C0E3A4024633}"/>
              </a:ext>
            </a:extLst>
          </p:cNvPr>
          <p:cNvSpPr txBox="1"/>
          <p:nvPr/>
        </p:nvSpPr>
        <p:spPr>
          <a:xfrm>
            <a:off x="8732120" y="6336185"/>
            <a:ext cx="192681" cy="123111"/>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2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88" name="กล่องข้อความ 187">
            <a:extLst>
              <a:ext uri="{FF2B5EF4-FFF2-40B4-BE49-F238E27FC236}">
                <a16:creationId xmlns:a16="http://schemas.microsoft.com/office/drawing/2014/main" id="{22960C8D-B4EA-461E-B7AA-7D6EC6D88DE5}"/>
              </a:ext>
            </a:extLst>
          </p:cNvPr>
          <p:cNvSpPr txBox="1"/>
          <p:nvPr/>
        </p:nvSpPr>
        <p:spPr>
          <a:xfrm>
            <a:off x="8573465" y="6245628"/>
            <a:ext cx="229550" cy="269304"/>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15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74" name="กล่องข้อความ 173">
            <a:extLst>
              <a:ext uri="{FF2B5EF4-FFF2-40B4-BE49-F238E27FC236}">
                <a16:creationId xmlns:a16="http://schemas.microsoft.com/office/drawing/2014/main" id="{4CED545D-0AB1-4283-9E17-8C9E77248511}"/>
              </a:ext>
            </a:extLst>
          </p:cNvPr>
          <p:cNvSpPr txBox="1"/>
          <p:nvPr/>
        </p:nvSpPr>
        <p:spPr>
          <a:xfrm>
            <a:off x="8437524" y="6331999"/>
            <a:ext cx="187873" cy="107722"/>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00" b="1" i="0" u="none" strike="noStrike" kern="1200" cap="none" spc="0" normalizeH="0" baseline="0" noProof="0" dirty="0">
                <a:ln>
                  <a:noFill/>
                </a:ln>
                <a:solidFill>
                  <a:srgbClr val="FF0000"/>
                </a:solidFill>
                <a:effectLst/>
                <a:uLnTx/>
                <a:uFillTx/>
                <a:latin typeface="Sommet bold"/>
                <a:ea typeface="+mn-ea"/>
                <a:cs typeface="+mn-cs"/>
              </a:rPr>
              <a:t>-</a:t>
            </a:r>
          </a:p>
        </p:txBody>
      </p:sp>
    </p:spTree>
    <p:extLst>
      <p:ext uri="{BB962C8B-B14F-4D97-AF65-F5344CB8AC3E}">
        <p14:creationId xmlns:p14="http://schemas.microsoft.com/office/powerpoint/2010/main" val="31093519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4" name="TextBox 3">
            <a:extLst>
              <a:ext uri="{FF2B5EF4-FFF2-40B4-BE49-F238E27FC236}">
                <a16:creationId xmlns:a16="http://schemas.microsoft.com/office/drawing/2014/main" id="{B6F1B931-6229-4517-B635-856D284ED001}"/>
              </a:ext>
            </a:extLst>
          </p:cNvPr>
          <p:cNvSpPr txBox="1"/>
          <p:nvPr/>
        </p:nvSpPr>
        <p:spPr>
          <a:xfrm>
            <a:off x="450167" y="305886"/>
            <a:ext cx="6457070" cy="4708981"/>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3600" b="1" dirty="0">
                <a:latin typeface="+mj-lt"/>
              </a:rPr>
              <a:t>Project Tool No 2:</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600" b="1" i="0" u="none" strike="noStrike" kern="1200" cap="none" spc="0" normalizeH="0" baseline="0" noProof="0" dirty="0">
                <a:ln>
                  <a:noFill/>
                </a:ln>
                <a:solidFill>
                  <a:schemeClr val="tx1"/>
                </a:solidFill>
                <a:effectLst/>
                <a:uLnTx/>
                <a:uFillTx/>
                <a:latin typeface="+mj-lt"/>
                <a:ea typeface="+mn-ea"/>
                <a:cs typeface="+mn-cs"/>
              </a:rPr>
              <a:t>Managing Schedule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600" b="1" i="0" u="none" strike="noStrike" kern="1200" cap="none" spc="0" normalizeH="0" baseline="0" noProof="0" dirty="0">
                <a:ln>
                  <a:noFill/>
                </a:ln>
                <a:solidFill>
                  <a:schemeClr val="tx1"/>
                </a:solidFill>
                <a:effectLst/>
                <a:uLnTx/>
                <a:uFillTx/>
                <a:latin typeface="+mj-lt"/>
                <a:ea typeface="+mn-ea"/>
                <a:cs typeface="+mn-cs"/>
              </a:rPr>
              <a:t>using Tracking Gantt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600" b="1" i="0" u="none" strike="noStrike" kern="1200" cap="none" spc="0" normalizeH="0" baseline="0" noProof="0" dirty="0">
                <a:ln>
                  <a:noFill/>
                </a:ln>
                <a:solidFill>
                  <a:schemeClr val="tx1"/>
                </a:solidFill>
                <a:effectLst/>
                <a:uLnTx/>
                <a:uFillTx/>
                <a:latin typeface="+mj-lt"/>
                <a:ea typeface="+mn-ea"/>
                <a:cs typeface="+mn-cs"/>
              </a:rPr>
              <a:t>Charts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2800" i="0" u="none" strike="noStrike" kern="1200" cap="none" spc="0" normalizeH="0" baseline="0" noProof="0" dirty="0">
              <a:ln>
                <a:noFill/>
              </a:ln>
              <a:solidFill>
                <a:schemeClr val="tx1"/>
              </a:solidFill>
              <a:effectLst/>
              <a:uLnTx/>
              <a:uFillTx/>
              <a:latin typeface="+mj-lt"/>
              <a:ea typeface="+mn-ea"/>
              <a:cs typeface="+mn-cs"/>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lang="en-AU" sz="2800" b="1" dirty="0">
              <a:latin typeface="+mj-lt"/>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2800" i="0" u="none" strike="noStrike" kern="1200" cap="none" spc="0" normalizeH="0" baseline="0" noProof="0" dirty="0">
              <a:ln>
                <a:noFill/>
              </a:ln>
              <a:solidFill>
                <a:schemeClr val="tx1"/>
              </a:solidFill>
              <a:effectLst/>
              <a:uLnTx/>
              <a:uFillTx/>
              <a:latin typeface="+mj-lt"/>
              <a:ea typeface="+mn-ea"/>
              <a:cs typeface="+mn-cs"/>
            </a:endParaRPr>
          </a:p>
        </p:txBody>
      </p:sp>
      <p:pic>
        <p:nvPicPr>
          <p:cNvPr id="7" name="Picture 2" descr="schedule word circle marked on a calendar -">
            <a:extLst>
              <a:ext uri="{FF2B5EF4-FFF2-40B4-BE49-F238E27FC236}">
                <a16:creationId xmlns:a16="http://schemas.microsoft.com/office/drawing/2014/main" id="{1BC2147A-EEDF-4BF0-8A39-7897501AA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109" y="-1"/>
            <a:ext cx="6349891" cy="634989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627621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58" y="278093"/>
            <a:ext cx="10945283" cy="923330"/>
          </a:xfrm>
        </p:spPr>
        <p:txBody>
          <a:bodyPr/>
          <a:lstStyle/>
          <a:p>
            <a:r>
              <a:rPr lang="en-US" dirty="0"/>
              <a:t>Schedule Management:</a:t>
            </a:r>
            <a:br>
              <a:rPr lang="en-US" dirty="0"/>
            </a:br>
            <a:r>
              <a:rPr lang="en-US" dirty="0"/>
              <a:t>Earned Value Analysis vs Tracking Gantt Charts </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3358" y="1514733"/>
            <a:ext cx="10945283" cy="42329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solidFill>
                  <a:srgbClr val="404040"/>
                </a:solidFill>
                <a:latin typeface="Arial"/>
                <a:cs typeface="Arial" panose="020B0604020202020204" pitchFamily="34" charset="0"/>
              </a:rPr>
              <a:t>Whilst </a:t>
            </a:r>
            <a:r>
              <a:rPr lang="en-US" sz="3200" b="1" dirty="0">
                <a:latin typeface="Arial"/>
                <a:cs typeface="Arial" panose="020B0604020202020204" pitchFamily="34" charset="0"/>
              </a:rPr>
              <a:t>Earned Value Analysis </a:t>
            </a:r>
            <a:r>
              <a:rPr lang="en-US" sz="3200" dirty="0">
                <a:solidFill>
                  <a:srgbClr val="404040"/>
                </a:solidFill>
                <a:latin typeface="Arial"/>
                <a:cs typeface="Arial" panose="020B0604020202020204" pitchFamily="34" charset="0"/>
              </a:rPr>
              <a:t>is very useful at giving an early ‘dashboard’ indication that a project is falling behind schedule; it cannot provide detailed information on schedule delays or critical path impacts; and so, is not an adequate tool in suggesting rectifying solutions.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3200" dirty="0">
              <a:solidFill>
                <a:srgbClr val="404040"/>
              </a:solidFill>
              <a:latin typeface="Arial"/>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solidFill>
                  <a:srgbClr val="404040"/>
                </a:solidFill>
                <a:latin typeface="Arial"/>
                <a:cs typeface="Arial" panose="020B0604020202020204" pitchFamily="34" charset="0"/>
              </a:rPr>
              <a:t>To look at schedule progress in detail and develop solutions to any problems arising therein, a </a:t>
            </a:r>
            <a:r>
              <a:rPr lang="en-US" sz="3200" b="1" dirty="0">
                <a:latin typeface="Arial"/>
                <a:cs typeface="Arial" panose="020B0604020202020204" pitchFamily="34" charset="0"/>
              </a:rPr>
              <a:t>Tracking Gantt Chart </a:t>
            </a:r>
            <a:r>
              <a:rPr lang="en-US" sz="3200" dirty="0">
                <a:solidFill>
                  <a:srgbClr val="404040"/>
                </a:solidFill>
                <a:latin typeface="Arial"/>
                <a:cs typeface="Arial" panose="020B0604020202020204" pitchFamily="34" charset="0"/>
              </a:rPr>
              <a:t>is most commonly used.   </a:t>
            </a:r>
            <a:endPar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0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32757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F8162D3F-24EE-44B1-A56D-A59A3CC725A8}"/>
              </a:ext>
            </a:extLst>
          </p:cNvPr>
          <p:cNvPicPr>
            <a:picLocks noChangeAspect="1"/>
          </p:cNvPicPr>
          <p:nvPr/>
        </p:nvPicPr>
        <p:blipFill>
          <a:blip r:embed="rId4"/>
          <a:stretch>
            <a:fillRect/>
          </a:stretch>
        </p:blipFill>
        <p:spPr>
          <a:xfrm>
            <a:off x="1936326" y="15257"/>
            <a:ext cx="8640792" cy="6334634"/>
          </a:xfrm>
          <a:prstGeom prst="rect">
            <a:avLst/>
          </a:prstGeom>
        </p:spPr>
      </p:pic>
      <p:sp>
        <p:nvSpPr>
          <p:cNvPr id="4" name="TextBox 3">
            <a:extLst>
              <a:ext uri="{FF2B5EF4-FFF2-40B4-BE49-F238E27FC236}">
                <a16:creationId xmlns:a16="http://schemas.microsoft.com/office/drawing/2014/main" id="{1AF29EE8-7A99-470D-842D-C677EE55F213}"/>
              </a:ext>
            </a:extLst>
          </p:cNvPr>
          <p:cNvSpPr txBox="1"/>
          <p:nvPr/>
        </p:nvSpPr>
        <p:spPr>
          <a:xfrm>
            <a:off x="2444326" y="6060966"/>
            <a:ext cx="8775217" cy="461665"/>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400" b="1" i="0" u="none" strike="noStrike" kern="1200" cap="none" spc="0" normalizeH="0" baseline="0" noProof="0" dirty="0">
                <a:ln>
                  <a:noFill/>
                </a:ln>
                <a:solidFill>
                  <a:srgbClr val="FF0000"/>
                </a:solidFill>
                <a:effectLst/>
                <a:uLnTx/>
                <a:uFillTx/>
                <a:latin typeface="+mj-lt"/>
                <a:ea typeface="+mn-ea"/>
                <a:cs typeface="+mn-cs"/>
              </a:rPr>
              <a:t>More easily managed in software such as MS Project</a:t>
            </a:r>
          </a:p>
        </p:txBody>
      </p:sp>
    </p:spTree>
    <p:custDataLst>
      <p:tags r:id="rId1"/>
    </p:custDataLst>
    <p:extLst>
      <p:ext uri="{BB962C8B-B14F-4D97-AF65-F5344CB8AC3E}">
        <p14:creationId xmlns:p14="http://schemas.microsoft.com/office/powerpoint/2010/main" val="403549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7" y="433388"/>
            <a:ext cx="10945283" cy="461665"/>
          </a:xfrm>
        </p:spPr>
        <p:txBody>
          <a:bodyPr/>
          <a:lstStyle/>
          <a:p>
            <a:r>
              <a:rPr lang="en-US" dirty="0"/>
              <a:t>Critical Path Analysis</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4417" y="1181687"/>
            <a:ext cx="10943165" cy="5242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3800" b="0" i="0" u="none" strike="noStrike" kern="1200" cap="none" spc="0" normalizeH="0" baseline="0" noProof="0" dirty="0">
                <a:ln>
                  <a:noFill/>
                </a:ln>
                <a:solidFill>
                  <a:srgbClr val="404040"/>
                </a:solidFill>
                <a:effectLst/>
                <a:uLnTx/>
                <a:uFillTx/>
                <a:ea typeface="+mn-ea"/>
                <a:cs typeface="Arial" panose="020B0604020202020204" pitchFamily="34" charset="0"/>
              </a:rPr>
              <a:t>It should be noted that as work is completed; delays develop and are mitigated by remedial actions, the critical path in a schedule can change. </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3800" b="0" i="0" u="none" strike="noStrike" kern="1200" cap="none" spc="0" normalizeH="0" baseline="0" noProof="0" dirty="0">
                <a:ln>
                  <a:noFill/>
                </a:ln>
                <a:solidFill>
                  <a:srgbClr val="404040"/>
                </a:solidFill>
                <a:effectLst/>
                <a:uLnTx/>
                <a:uFillTx/>
                <a:ea typeface="+mn-ea"/>
                <a:cs typeface="Arial" panose="020B0604020202020204" pitchFamily="34" charset="0"/>
              </a:rPr>
              <a:t>Using tracking Gantt charts allows this to become evident; and therefore responded to in a timely fashion.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0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913817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7" y="277276"/>
            <a:ext cx="10945283" cy="461665"/>
          </a:xfrm>
        </p:spPr>
        <p:txBody>
          <a:bodyPr/>
          <a:lstStyle/>
          <a:p>
            <a:r>
              <a:rPr lang="en-US" dirty="0"/>
              <a:t>Remedial Actions for Schedule Delays</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4417" y="986971"/>
            <a:ext cx="11357250" cy="543764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1200" b="0" i="0" u="none" strike="noStrike" kern="1200" cap="none" spc="0" normalizeH="0" baseline="0" noProof="0" dirty="0">
                <a:ln>
                  <a:noFill/>
                </a:ln>
                <a:solidFill>
                  <a:srgbClr val="404040"/>
                </a:solidFill>
                <a:effectLst/>
                <a:uLnTx/>
                <a:uFillTx/>
                <a:ea typeface="+mn-ea"/>
                <a:cs typeface="Arial" panose="020B0604020202020204" pitchFamily="34" charset="0"/>
              </a:rPr>
              <a:t>By remaining on top of project progress relative to baseline schedule, the PM is in a position to initiate remedial action(s), for example:</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en-US" sz="11200" b="0" i="0" u="none" strike="noStrike" kern="1200" cap="none" spc="0" normalizeH="0" baseline="0" noProof="0" dirty="0">
              <a:ln>
                <a:noFill/>
              </a:ln>
              <a:solidFill>
                <a:srgbClr val="404040"/>
              </a:solidFill>
              <a:effectLst/>
              <a:uLnTx/>
              <a:uFillTx/>
              <a:ea typeface="+mn-ea"/>
              <a:cs typeface="Arial" panose="020B0604020202020204" pitchFamily="34" charset="0"/>
            </a:endParaRPr>
          </a:p>
          <a:p>
            <a:pPr>
              <a:lnSpc>
                <a:spcPct val="120000"/>
              </a:lnSpc>
              <a:defRPr/>
            </a:pPr>
            <a:r>
              <a:rPr kumimoji="0" lang="en-US" sz="11200" b="0" i="0" u="none" strike="noStrike" kern="1200" cap="none" spc="0" normalizeH="0" baseline="0" noProof="0" dirty="0">
                <a:ln>
                  <a:noFill/>
                </a:ln>
                <a:solidFill>
                  <a:srgbClr val="404040"/>
                </a:solidFill>
                <a:effectLst/>
                <a:uLnTx/>
                <a:uFillTx/>
                <a:ea typeface="+mn-ea"/>
                <a:cs typeface="Arial" panose="020B0604020202020204" pitchFamily="34" charset="0"/>
              </a:rPr>
              <a:t>Employ additional resources on the project</a:t>
            </a:r>
          </a:p>
          <a:p>
            <a:pPr>
              <a:lnSpc>
                <a:spcPct val="120000"/>
              </a:lnSpc>
              <a:defRPr/>
            </a:pPr>
            <a:r>
              <a:rPr kumimoji="0" lang="en-US" sz="11200" b="0" i="0" u="none" strike="noStrike" kern="1200" cap="none" spc="0" normalizeH="0" baseline="0" noProof="0" dirty="0">
                <a:ln>
                  <a:noFill/>
                </a:ln>
                <a:solidFill>
                  <a:srgbClr val="404040"/>
                </a:solidFill>
                <a:effectLst/>
                <a:uLnTx/>
                <a:uFillTx/>
                <a:ea typeface="+mn-ea"/>
                <a:cs typeface="Arial" panose="020B0604020202020204" pitchFamily="34" charset="0"/>
              </a:rPr>
              <a:t>Delete scope or modify execution processes </a:t>
            </a:r>
          </a:p>
          <a:p>
            <a:pPr>
              <a:lnSpc>
                <a:spcPct val="120000"/>
              </a:lnSpc>
              <a:defRPr/>
            </a:pPr>
            <a:r>
              <a:rPr lang="en-US" sz="11200" dirty="0">
                <a:solidFill>
                  <a:srgbClr val="404040"/>
                </a:solidFill>
                <a:cs typeface="Arial" panose="020B0604020202020204" pitchFamily="34" charset="0"/>
              </a:rPr>
              <a:t>Expedite deliveries of bought-in items</a:t>
            </a:r>
          </a:p>
          <a:p>
            <a:pPr>
              <a:lnSpc>
                <a:spcPct val="120000"/>
              </a:lnSpc>
              <a:defRPr/>
            </a:pPr>
            <a:r>
              <a:rPr lang="en-US" sz="11200" dirty="0">
                <a:solidFill>
                  <a:srgbClr val="404040"/>
                </a:solidFill>
                <a:cs typeface="Arial" panose="020B0604020202020204" pitchFamily="34" charset="0"/>
              </a:rPr>
              <a:t>Make decisions on options within triple constraint tradeoffs (scope vs cost vs schedule)</a:t>
            </a:r>
          </a:p>
          <a:p>
            <a:pPr>
              <a:lnSpc>
                <a:spcPct val="120000"/>
              </a:lnSpc>
              <a:defRPr/>
            </a:pPr>
            <a:r>
              <a:rPr lang="en-US" sz="11200" dirty="0">
                <a:solidFill>
                  <a:srgbClr val="404040"/>
                </a:solidFill>
                <a:cs typeface="Arial" panose="020B0604020202020204" pitchFamily="34" charset="0"/>
              </a:rPr>
              <a:t>Gain authorizations for proposed changes from relevant stakeholders </a:t>
            </a:r>
            <a:r>
              <a:rPr lang="en-US" sz="11200" dirty="0" err="1">
                <a:solidFill>
                  <a:srgbClr val="404040"/>
                </a:solidFill>
                <a:cs typeface="Arial" panose="020B0604020202020204" pitchFamily="34" charset="0"/>
              </a:rPr>
              <a:t>eg</a:t>
            </a:r>
            <a:r>
              <a:rPr lang="en-US" sz="11200" dirty="0">
                <a:solidFill>
                  <a:srgbClr val="404040"/>
                </a:solidFill>
                <a:cs typeface="Arial" panose="020B0604020202020204" pitchFamily="34" charset="0"/>
              </a:rPr>
              <a:t> management / sponsor / customer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0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0760644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8" name="Title 7">
            <a:extLst>
              <a:ext uri="{FF2B5EF4-FFF2-40B4-BE49-F238E27FC236}">
                <a16:creationId xmlns:a16="http://schemas.microsoft.com/office/drawing/2014/main" id="{7093B553-3ABB-451F-A87A-EDC964A217F4}"/>
              </a:ext>
            </a:extLst>
          </p:cNvPr>
          <p:cNvSpPr>
            <a:spLocks noGrp="1"/>
          </p:cNvSpPr>
          <p:nvPr>
            <p:ph type="title"/>
          </p:nvPr>
        </p:nvSpPr>
        <p:spPr>
          <a:xfrm>
            <a:off x="269473" y="46444"/>
            <a:ext cx="11650282" cy="461665"/>
          </a:xfrm>
        </p:spPr>
        <p:txBody>
          <a:bodyPr/>
          <a:lstStyle/>
          <a:p>
            <a:r>
              <a:rPr lang="en-AU" dirty="0"/>
              <a:t>Example of  Tracking Gantt showing Critical Path in MS Project </a:t>
            </a:r>
          </a:p>
        </p:txBody>
      </p:sp>
      <p:pic>
        <p:nvPicPr>
          <p:cNvPr id="10" name="Picture 9">
            <a:extLst>
              <a:ext uri="{FF2B5EF4-FFF2-40B4-BE49-F238E27FC236}">
                <a16:creationId xmlns:a16="http://schemas.microsoft.com/office/drawing/2014/main" id="{51AD68EA-E22C-45BC-BB0F-682C691E00D9}"/>
              </a:ext>
            </a:extLst>
          </p:cNvPr>
          <p:cNvPicPr>
            <a:picLocks noChangeAspect="1"/>
          </p:cNvPicPr>
          <p:nvPr/>
        </p:nvPicPr>
        <p:blipFill>
          <a:blip r:embed="rId4"/>
          <a:stretch>
            <a:fillRect/>
          </a:stretch>
        </p:blipFill>
        <p:spPr>
          <a:xfrm>
            <a:off x="272245" y="798285"/>
            <a:ext cx="11650282" cy="5551605"/>
          </a:xfrm>
          <a:prstGeom prst="rect">
            <a:avLst/>
          </a:prstGeom>
        </p:spPr>
      </p:pic>
    </p:spTree>
    <p:custDataLst>
      <p:tags r:id="rId1"/>
    </p:custDataLst>
    <p:extLst>
      <p:ext uri="{BB962C8B-B14F-4D97-AF65-F5344CB8AC3E}">
        <p14:creationId xmlns:p14="http://schemas.microsoft.com/office/powerpoint/2010/main" val="3610027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2837" y="508109"/>
            <a:ext cx="10945283" cy="461665"/>
          </a:xfrm>
        </p:spPr>
        <p:txBody>
          <a:bodyPr/>
          <a:lstStyle/>
          <a:p>
            <a:r>
              <a:rPr lang="en-US" dirty="0"/>
              <a:t>Expediting to manage progress on ‘Bought-in’ Items</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442837" y="1826334"/>
            <a:ext cx="11306326" cy="4053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Expediting involves </a:t>
            </a:r>
            <a:r>
              <a:rPr kumimoji="0" lang="en-US" sz="3200" b="1" i="1" u="none" strike="noStrike" kern="1200" cap="none" spc="0" normalizeH="0" baseline="0" noProof="0" dirty="0">
                <a:ln>
                  <a:noFill/>
                </a:ln>
                <a:solidFill>
                  <a:srgbClr val="404040"/>
                </a:solidFill>
                <a:effectLst/>
                <a:uLnTx/>
                <a:uFillTx/>
                <a:latin typeface="Arial"/>
                <a:ea typeface="+mn-ea"/>
                <a:cs typeface="Arial" panose="020B0604020202020204" pitchFamily="34" charset="0"/>
              </a:rPr>
              <a:t>communication</a:t>
            </a:r>
            <a:r>
              <a:rPr kumimoji="0" lang="en-US" sz="32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rPr>
              <a:t> with suppliers, including, as necessary, visits to supplier premises, to safeguard progress and quality; and to provide an early warning system to initiate remedial actions for any problems arising.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3200" dirty="0">
              <a:solidFill>
                <a:srgbClr val="404040"/>
              </a:solidFill>
              <a:latin typeface="Arial"/>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1" u="none" strike="noStrike" kern="1200" cap="none" spc="0" normalizeH="0" baseline="0" noProof="0" dirty="0">
                <a:ln>
                  <a:noFill/>
                </a:ln>
                <a:solidFill>
                  <a:srgbClr val="404040"/>
                </a:solidFill>
                <a:effectLst/>
                <a:uLnTx/>
                <a:uFillTx/>
                <a:latin typeface="Arial"/>
                <a:ea typeface="+mn-ea"/>
                <a:cs typeface="Arial" panose="020B0604020202020204" pitchFamily="34" charset="0"/>
              </a:rPr>
              <a:t>NB Expediting is </a:t>
            </a:r>
            <a:r>
              <a:rPr kumimoji="0" lang="en-US" sz="3200" b="1" i="1" u="none" strike="noStrike" kern="1200" cap="none" spc="0" normalizeH="0" baseline="0" noProof="0" dirty="0">
                <a:ln>
                  <a:noFill/>
                </a:ln>
                <a:solidFill>
                  <a:srgbClr val="404040"/>
                </a:solidFill>
                <a:effectLst/>
                <a:uLnTx/>
                <a:uFillTx/>
                <a:latin typeface="Arial"/>
                <a:ea typeface="+mn-ea"/>
                <a:cs typeface="Arial" panose="020B0604020202020204" pitchFamily="34" charset="0"/>
              </a:rPr>
              <a:t>far more </a:t>
            </a:r>
            <a:r>
              <a:rPr kumimoji="0" lang="en-US" sz="3200" b="0" i="1" u="none" strike="noStrike" kern="1200" cap="none" spc="0" normalizeH="0" baseline="0" noProof="0" dirty="0">
                <a:ln>
                  <a:noFill/>
                </a:ln>
                <a:solidFill>
                  <a:srgbClr val="404040"/>
                </a:solidFill>
                <a:effectLst/>
                <a:uLnTx/>
                <a:uFillTx/>
                <a:latin typeface="Arial"/>
                <a:ea typeface="+mn-ea"/>
                <a:cs typeface="Arial" panose="020B0604020202020204" pitchFamily="34" charset="0"/>
              </a:rPr>
              <a:t>than just chasing up late deliveries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1"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000" b="0" i="0" u="none" strike="noStrike" kern="1200" cap="none" spc="0" normalizeH="0" baseline="0" noProof="0" dirty="0">
              <a:ln>
                <a:noFill/>
              </a:ln>
              <a:solidFill>
                <a:srgbClr val="404040"/>
              </a:solidFill>
              <a:effectLst/>
              <a:uLnTx/>
              <a:uFillTx/>
              <a:latin typeface="Arial"/>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553232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58" y="222896"/>
            <a:ext cx="10945283" cy="461665"/>
          </a:xfrm>
        </p:spPr>
        <p:txBody>
          <a:bodyPr/>
          <a:lstStyle/>
          <a:p>
            <a:r>
              <a:rPr lang="en-US" dirty="0"/>
              <a:t>Recall from Lecture 4 - PMI’s Talent Triangle</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3358" y="14827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000" b="0" i="0" strike="noStrike" kern="1200" cap="none" spc="0" normalizeH="0" baseline="0" noProof="0" dirty="0">
              <a:ln>
                <a:noFill/>
              </a:ln>
              <a:effectLst/>
              <a:uLnTx/>
              <a:uFillTx/>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000" b="0" i="0" u="none" strike="noStrike" kern="1200" cap="none" spc="0" normalizeH="0" baseline="0" noProof="0" dirty="0">
              <a:ln>
                <a:noFill/>
              </a:ln>
              <a:effectLst/>
              <a:uLnTx/>
              <a:uFillTx/>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17E1E68-A724-4579-B05D-86282914D5E5}"/>
              </a:ext>
            </a:extLst>
          </p:cNvPr>
          <p:cNvPicPr>
            <a:picLocks noChangeAspect="1"/>
          </p:cNvPicPr>
          <p:nvPr/>
        </p:nvPicPr>
        <p:blipFill>
          <a:blip r:embed="rId4"/>
          <a:stretch>
            <a:fillRect/>
          </a:stretch>
        </p:blipFill>
        <p:spPr>
          <a:xfrm>
            <a:off x="5910393" y="908307"/>
            <a:ext cx="5761452" cy="5433134"/>
          </a:xfrm>
          <a:prstGeom prst="rect">
            <a:avLst/>
          </a:prstGeom>
        </p:spPr>
      </p:pic>
      <p:sp>
        <p:nvSpPr>
          <p:cNvPr id="2" name="TextBox 1">
            <a:extLst>
              <a:ext uri="{FF2B5EF4-FFF2-40B4-BE49-F238E27FC236}">
                <a16:creationId xmlns:a16="http://schemas.microsoft.com/office/drawing/2014/main" id="{1EDEA89F-5533-42F7-9CB5-A4AC5A7D96E4}"/>
              </a:ext>
            </a:extLst>
          </p:cNvPr>
          <p:cNvSpPr txBox="1"/>
          <p:nvPr/>
        </p:nvSpPr>
        <p:spPr>
          <a:xfrm>
            <a:off x="623358" y="1482725"/>
            <a:ext cx="4936784" cy="4721292"/>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chemeClr val="tx1"/>
                </a:solidFill>
                <a:effectLst/>
                <a:uLnTx/>
                <a:uFillTx/>
                <a:ea typeface="+mn-ea"/>
                <a:cs typeface="+mn-cs"/>
              </a:rPr>
              <a:t>Core competencies required as a PM – </a:t>
            </a:r>
          </a:p>
          <a:p>
            <a:pPr marR="0" algn="l" defTabSz="914400" rtl="0" eaLnBrk="1" fontAlgn="auto" latinLnBrk="0" hangingPunct="1">
              <a:lnSpc>
                <a:spcPct val="100000"/>
              </a:lnSpc>
              <a:spcBef>
                <a:spcPct val="20000"/>
              </a:spcBef>
              <a:spcAft>
                <a:spcPts val="0"/>
              </a:spcAft>
              <a:buClrTx/>
              <a:buSzTx/>
              <a:buFont typeface="Arial" pitchFamily="34" charset="0"/>
              <a:buNone/>
              <a:tabLst/>
            </a:pPr>
            <a:endParaRPr lang="en-AU" sz="3200" b="1" dirty="0"/>
          </a:p>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chemeClr val="tx1"/>
                </a:solidFill>
                <a:effectLst/>
                <a:uLnTx/>
                <a:uFillTx/>
                <a:ea typeface="+mn-ea"/>
                <a:cs typeface="+mn-cs"/>
              </a:rPr>
              <a:t>highlights again that a PM  requires skills beyond just the technical aspects of Project Management we will discuss tonight</a:t>
            </a:r>
          </a:p>
        </p:txBody>
      </p:sp>
    </p:spTree>
    <p:custDataLst>
      <p:tags r:id="rId1"/>
    </p:custDataLst>
    <p:extLst>
      <p:ext uri="{BB962C8B-B14F-4D97-AF65-F5344CB8AC3E}">
        <p14:creationId xmlns:p14="http://schemas.microsoft.com/office/powerpoint/2010/main" val="3005797238"/>
      </p:ext>
    </p:extLst>
  </p:cSld>
  <p:clrMapOvr>
    <a:masterClrMapping/>
  </p:clrMapOvr>
  <mc:AlternateContent xmlns:mc="http://schemas.openxmlformats.org/markup-compatibility/2006" xmlns:p14="http://schemas.microsoft.com/office/powerpoint/2010/main">
    <mc:Choice Requires="p14">
      <p:transition spd="slow" p14:dur="2000" advTm="81386"/>
    </mc:Choice>
    <mc:Fallback xmlns="">
      <p:transition spd="slow" advTm="8138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8C68D830-1AC0-4F64-BBC5-104ECAA0DF0F}"/>
              </a:ext>
            </a:extLst>
          </p:cNvPr>
          <p:cNvPicPr>
            <a:picLocks noChangeAspect="1"/>
          </p:cNvPicPr>
          <p:nvPr/>
        </p:nvPicPr>
        <p:blipFill>
          <a:blip r:embed="rId4"/>
          <a:stretch>
            <a:fillRect/>
          </a:stretch>
        </p:blipFill>
        <p:spPr>
          <a:xfrm>
            <a:off x="384581" y="240365"/>
            <a:ext cx="8589741" cy="3501641"/>
          </a:xfrm>
          <a:prstGeom prst="rect">
            <a:avLst/>
          </a:prstGeom>
        </p:spPr>
      </p:pic>
      <p:pic>
        <p:nvPicPr>
          <p:cNvPr id="15362" name="Picture 2" descr="Set milestones and eliminate stress in the design process">
            <a:extLst>
              <a:ext uri="{FF2B5EF4-FFF2-40B4-BE49-F238E27FC236}">
                <a16:creationId xmlns:a16="http://schemas.microsoft.com/office/drawing/2014/main" id="{99D515CF-2C94-45C5-9637-34E431042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322" y="3904344"/>
            <a:ext cx="5134108" cy="2575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15673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A051D4-6875-4AFB-A529-CC68756B7E38}"/>
              </a:ext>
            </a:extLst>
          </p:cNvPr>
          <p:cNvSpPr>
            <a:spLocks noGrp="1"/>
          </p:cNvSpPr>
          <p:nvPr>
            <p:ph type="title"/>
          </p:nvPr>
        </p:nvSpPr>
        <p:spPr/>
        <p:txBody>
          <a:bodyPr/>
          <a:lstStyle/>
          <a:p>
            <a:r>
              <a:rPr lang="en-US" dirty="0"/>
              <a:t>More on Tracking Gantt Charts</a:t>
            </a:r>
            <a:endParaRPr lang="en-AU" dirty="0"/>
          </a:p>
        </p:txBody>
      </p:sp>
      <p:sp>
        <p:nvSpPr>
          <p:cNvPr id="23" name="TextBox 22">
            <a:extLst>
              <a:ext uri="{FF2B5EF4-FFF2-40B4-BE49-F238E27FC236}">
                <a16:creationId xmlns:a16="http://schemas.microsoft.com/office/drawing/2014/main" id="{63AF2D35-EEB9-4129-A105-EDECBA2BE57C}"/>
              </a:ext>
            </a:extLst>
          </p:cNvPr>
          <p:cNvSpPr txBox="1"/>
          <p:nvPr/>
        </p:nvSpPr>
        <p:spPr>
          <a:xfrm>
            <a:off x="666184" y="1905709"/>
            <a:ext cx="9189268" cy="646331"/>
          </a:xfrm>
          <a:prstGeom prst="rect">
            <a:avLst/>
          </a:prstGeom>
          <a:noFill/>
        </p:spPr>
        <p:txBody>
          <a:bodyPr wrap="square" rtlCol="0">
            <a:spAutoFit/>
          </a:bodyPr>
          <a:lstStyle/>
          <a:p>
            <a:r>
              <a:rPr lang="en-US" dirty="0" err="1"/>
              <a:t>Biafore</a:t>
            </a:r>
            <a:r>
              <a:rPr lang="en-US" dirty="0"/>
              <a:t> B.  “</a:t>
            </a:r>
            <a:r>
              <a:rPr lang="en-US" b="1" i="1" dirty="0"/>
              <a:t>Understanding the Critical Path</a:t>
            </a:r>
            <a:r>
              <a:rPr lang="en-US" dirty="0"/>
              <a:t>” video in course </a:t>
            </a:r>
            <a:r>
              <a:rPr lang="en-US" dirty="0">
                <a:solidFill>
                  <a:srgbClr val="FF0000"/>
                </a:solidFill>
                <a:hlinkClick r:id="rId3">
                  <a:extLst>
                    <a:ext uri="{A12FA001-AC4F-418D-AE19-62706E023703}">
                      <ahyp:hlinkClr xmlns:ahyp="http://schemas.microsoft.com/office/drawing/2018/hyperlinkcolor" val="tx"/>
                    </a:ext>
                  </a:extLst>
                </a:hlinkClick>
              </a:rPr>
              <a:t>Managing Project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202" name="กล่องข้อความ 201">
            <a:extLst>
              <a:ext uri="{FF2B5EF4-FFF2-40B4-BE49-F238E27FC236}">
                <a16:creationId xmlns:a16="http://schemas.microsoft.com/office/drawing/2014/main" id="{B3FA6989-3847-4B03-AF1D-C0E3A4024633}"/>
              </a:ext>
            </a:extLst>
          </p:cNvPr>
          <p:cNvSpPr txBox="1"/>
          <p:nvPr/>
        </p:nvSpPr>
        <p:spPr>
          <a:xfrm>
            <a:off x="8732120" y="6336185"/>
            <a:ext cx="192681" cy="123111"/>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2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88" name="กล่องข้อความ 187">
            <a:extLst>
              <a:ext uri="{FF2B5EF4-FFF2-40B4-BE49-F238E27FC236}">
                <a16:creationId xmlns:a16="http://schemas.microsoft.com/office/drawing/2014/main" id="{22960C8D-B4EA-461E-B7AA-7D6EC6D88DE5}"/>
              </a:ext>
            </a:extLst>
          </p:cNvPr>
          <p:cNvSpPr txBox="1"/>
          <p:nvPr/>
        </p:nvSpPr>
        <p:spPr>
          <a:xfrm>
            <a:off x="8573465" y="6245628"/>
            <a:ext cx="229550" cy="269304"/>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15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74" name="กล่องข้อความ 173">
            <a:extLst>
              <a:ext uri="{FF2B5EF4-FFF2-40B4-BE49-F238E27FC236}">
                <a16:creationId xmlns:a16="http://schemas.microsoft.com/office/drawing/2014/main" id="{4CED545D-0AB1-4283-9E17-8C9E77248511}"/>
              </a:ext>
            </a:extLst>
          </p:cNvPr>
          <p:cNvSpPr txBox="1"/>
          <p:nvPr/>
        </p:nvSpPr>
        <p:spPr>
          <a:xfrm>
            <a:off x="8437524" y="6331999"/>
            <a:ext cx="187873" cy="107722"/>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8" name="TextBox 7">
            <a:extLst>
              <a:ext uri="{FF2B5EF4-FFF2-40B4-BE49-F238E27FC236}">
                <a16:creationId xmlns:a16="http://schemas.microsoft.com/office/drawing/2014/main" id="{2BC32D4C-CE53-4303-82A5-AC9DF0E10DF5}"/>
              </a:ext>
            </a:extLst>
          </p:cNvPr>
          <p:cNvSpPr txBox="1"/>
          <p:nvPr/>
        </p:nvSpPr>
        <p:spPr>
          <a:xfrm>
            <a:off x="666184" y="2751410"/>
            <a:ext cx="9189268" cy="646331"/>
          </a:xfrm>
          <a:prstGeom prst="rect">
            <a:avLst/>
          </a:prstGeom>
          <a:noFill/>
        </p:spPr>
        <p:txBody>
          <a:bodyPr wrap="square" rtlCol="0">
            <a:spAutoFit/>
          </a:bodyPr>
          <a:lstStyle/>
          <a:p>
            <a:r>
              <a:rPr lang="en-US" dirty="0" err="1"/>
              <a:t>Biafore</a:t>
            </a:r>
            <a:r>
              <a:rPr lang="en-US" dirty="0"/>
              <a:t> B.  “</a:t>
            </a:r>
            <a:r>
              <a:rPr lang="en-US" b="1" i="1" dirty="0"/>
              <a:t>Evaluate Progress</a:t>
            </a:r>
            <a:r>
              <a:rPr lang="en-US" dirty="0"/>
              <a:t>” video in course </a:t>
            </a:r>
            <a:r>
              <a:rPr lang="en-US" dirty="0">
                <a:solidFill>
                  <a:srgbClr val="FF0000"/>
                </a:solidFill>
                <a:hlinkClick r:id="rId5">
                  <a:extLst>
                    <a:ext uri="{A12FA001-AC4F-418D-AE19-62706E023703}">
                      <ahyp:hlinkClr xmlns:ahyp="http://schemas.microsoft.com/office/drawing/2018/hyperlinkcolor" val="tx"/>
                    </a:ext>
                  </a:extLst>
                </a:hlinkClick>
              </a:rPr>
              <a:t>Managing Project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9" name="TextBox 8">
            <a:extLst>
              <a:ext uri="{FF2B5EF4-FFF2-40B4-BE49-F238E27FC236}">
                <a16:creationId xmlns:a16="http://schemas.microsoft.com/office/drawing/2014/main" id="{5A5E7F55-1F36-4F70-918C-8D715F972C5D}"/>
              </a:ext>
            </a:extLst>
          </p:cNvPr>
          <p:cNvSpPr txBox="1"/>
          <p:nvPr/>
        </p:nvSpPr>
        <p:spPr>
          <a:xfrm>
            <a:off x="666184" y="3696003"/>
            <a:ext cx="9189268" cy="923330"/>
          </a:xfrm>
          <a:prstGeom prst="rect">
            <a:avLst/>
          </a:prstGeom>
          <a:noFill/>
        </p:spPr>
        <p:txBody>
          <a:bodyPr wrap="square" rtlCol="0">
            <a:spAutoFit/>
          </a:bodyPr>
          <a:lstStyle/>
          <a:p>
            <a:r>
              <a:rPr lang="en-US" dirty="0" err="1"/>
              <a:t>Rioopel</a:t>
            </a:r>
            <a:r>
              <a:rPr lang="en-US" dirty="0"/>
              <a:t> J. &amp; </a:t>
            </a:r>
            <a:r>
              <a:rPr lang="en-US" dirty="0" err="1"/>
              <a:t>Biafore</a:t>
            </a:r>
            <a:r>
              <a:rPr lang="en-US" dirty="0"/>
              <a:t> B.  “</a:t>
            </a:r>
            <a:r>
              <a:rPr lang="en-US" b="1" i="1" dirty="0"/>
              <a:t>Recording Progress</a:t>
            </a:r>
            <a:r>
              <a:rPr lang="en-US" dirty="0"/>
              <a:t>” video in course </a:t>
            </a:r>
            <a:r>
              <a:rPr lang="en-US" dirty="0">
                <a:solidFill>
                  <a:srgbClr val="FF0000"/>
                </a:solidFill>
                <a:hlinkClick r:id="rId6">
                  <a:extLst>
                    <a:ext uri="{A12FA001-AC4F-418D-AE19-62706E023703}">
                      <ahyp:hlinkClr xmlns:ahyp="http://schemas.microsoft.com/office/drawing/2018/hyperlinkcolor" val="tx"/>
                    </a:ext>
                  </a:extLst>
                </a:hlinkClick>
              </a:rPr>
              <a:t>Managing Resource Constrained Projects with Microsoft Project</a:t>
            </a:r>
            <a:r>
              <a:rPr lang="en-US" dirty="0"/>
              <a:t>, released  13/8/15,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Tree>
    <p:extLst>
      <p:ext uri="{BB962C8B-B14F-4D97-AF65-F5344CB8AC3E}">
        <p14:creationId xmlns:p14="http://schemas.microsoft.com/office/powerpoint/2010/main" val="1192507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58" y="416614"/>
            <a:ext cx="10945283" cy="553998"/>
          </a:xfrm>
        </p:spPr>
        <p:txBody>
          <a:bodyPr/>
          <a:lstStyle/>
          <a:p>
            <a:r>
              <a:rPr lang="en-US" sz="3600" dirty="0"/>
              <a:t>3. Other Project Controls</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4100" name="Picture 4" descr="Specialized Project Controls Services – Capstone Energy">
            <a:extLst>
              <a:ext uri="{FF2B5EF4-FFF2-40B4-BE49-F238E27FC236}">
                <a16:creationId xmlns:a16="http://schemas.microsoft.com/office/drawing/2014/main" id="{124E5963-9AD5-4408-9972-3754F40D59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349170"/>
            <a:ext cx="5834439" cy="57760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C75B24-C4F6-48D0-AE79-6C272B5B932F}"/>
              </a:ext>
            </a:extLst>
          </p:cNvPr>
          <p:cNvSpPr txBox="1"/>
          <p:nvPr/>
        </p:nvSpPr>
        <p:spPr>
          <a:xfrm>
            <a:off x="624418" y="2423886"/>
            <a:ext cx="4905525" cy="2062103"/>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chemeClr val="tx1"/>
                </a:solidFill>
                <a:effectLst/>
                <a:uLnTx/>
                <a:uFillTx/>
                <a:latin typeface="+mj-lt"/>
                <a:ea typeface="+mn-ea"/>
                <a:cs typeface="+mn-cs"/>
              </a:rPr>
              <a:t>Other items on PMP  that need to be controlled  during Project Execution</a:t>
            </a:r>
          </a:p>
        </p:txBody>
      </p:sp>
    </p:spTree>
    <p:custDataLst>
      <p:tags r:id="rId1"/>
    </p:custDataLst>
    <p:extLst>
      <p:ext uri="{BB962C8B-B14F-4D97-AF65-F5344CB8AC3E}">
        <p14:creationId xmlns:p14="http://schemas.microsoft.com/office/powerpoint/2010/main" val="13228805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7675" y="277276"/>
            <a:ext cx="10945283" cy="492443"/>
          </a:xfrm>
        </p:spPr>
        <p:txBody>
          <a:bodyPr/>
          <a:lstStyle/>
          <a:p>
            <a:r>
              <a:rPr lang="en-US" sz="3200" dirty="0"/>
              <a:t>3.1 Quality Management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16386" name="Picture 2" descr="The New ISO 9001:2015 QMS Standard — Certex International">
            <a:extLst>
              <a:ext uri="{FF2B5EF4-FFF2-40B4-BE49-F238E27FC236}">
                <a16:creationId xmlns:a16="http://schemas.microsoft.com/office/drawing/2014/main" id="{5EE8D981-5CF6-47A4-ADC8-EF3B899F83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06" y="24565"/>
            <a:ext cx="6736308" cy="31976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1275F3-1D72-4E47-884C-E158A0CC804A}"/>
              </a:ext>
            </a:extLst>
          </p:cNvPr>
          <p:cNvSpPr txBox="1"/>
          <p:nvPr/>
        </p:nvSpPr>
        <p:spPr>
          <a:xfrm>
            <a:off x="493485" y="1563333"/>
            <a:ext cx="5602515" cy="3539430"/>
          </a:xfrm>
          <a:prstGeom prst="rect">
            <a:avLst/>
          </a:prstGeom>
        </p:spPr>
        <p:txBody>
          <a:bodyPr wrap="square" rtlCol="0">
            <a:spAutoFit/>
          </a:bodyPr>
          <a:lstStyle/>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Check Lists</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2800" b="1" i="0" u="none" strike="noStrike" kern="1200" cap="none" spc="0" normalizeH="0" baseline="0" noProof="0" dirty="0">
                <a:ln>
                  <a:noFill/>
                </a:ln>
                <a:solidFill>
                  <a:schemeClr val="tx1"/>
                </a:solidFill>
                <a:effectLst/>
                <a:uLnTx/>
                <a:uFillTx/>
                <a:latin typeface="+mj-lt"/>
                <a:ea typeface="+mn-ea"/>
                <a:cs typeface="+mn-cs"/>
              </a:rPr>
              <a:t>Statistical Sampling</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Performance  Tests</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2800" b="1" i="0" u="none" strike="noStrike" kern="1200" cap="none" spc="0" normalizeH="0" baseline="0" noProof="0" dirty="0">
                <a:ln>
                  <a:noFill/>
                </a:ln>
                <a:solidFill>
                  <a:schemeClr val="tx1"/>
                </a:solidFill>
                <a:effectLst/>
                <a:uLnTx/>
                <a:uFillTx/>
                <a:latin typeface="+mj-lt"/>
                <a:ea typeface="+mn-ea"/>
                <a:cs typeface="+mn-cs"/>
              </a:rPr>
              <a:t>Schedule Hold Points</a:t>
            </a:r>
          </a:p>
          <a:p>
            <a:pPr marL="457200" indent="-457200">
              <a:spcBef>
                <a:spcPct val="20000"/>
              </a:spcBef>
              <a:buFont typeface="Arial" panose="020B0604020202020204" pitchFamily="34" charset="0"/>
              <a:buChar char="•"/>
            </a:pPr>
            <a:r>
              <a:rPr kumimoji="0" lang="en-AU" sz="2800" b="1" i="0" u="none" strike="noStrike" kern="1200" cap="none" spc="0" normalizeH="0" baseline="0" noProof="0" dirty="0">
                <a:ln>
                  <a:noFill/>
                </a:ln>
                <a:solidFill>
                  <a:schemeClr val="tx1"/>
                </a:solidFill>
                <a:effectLst/>
                <a:uLnTx/>
                <a:uFillTx/>
                <a:latin typeface="+mj-lt"/>
                <a:ea typeface="+mn-ea"/>
                <a:cs typeface="+mn-cs"/>
              </a:rPr>
              <a:t>Quality  Assurance Inspections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 </a:t>
            </a:r>
          </a:p>
        </p:txBody>
      </p:sp>
    </p:spTree>
    <p:custDataLst>
      <p:tags r:id="rId1"/>
    </p:custDataLst>
    <p:extLst>
      <p:ext uri="{BB962C8B-B14F-4D97-AF65-F5344CB8AC3E}">
        <p14:creationId xmlns:p14="http://schemas.microsoft.com/office/powerpoint/2010/main" val="29397701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7675" y="277276"/>
            <a:ext cx="10945283" cy="492443"/>
          </a:xfrm>
        </p:spPr>
        <p:txBody>
          <a:bodyPr/>
          <a:lstStyle/>
          <a:p>
            <a:r>
              <a:rPr lang="en-US" sz="3200" dirty="0"/>
              <a:t>3.2 Resource Management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4" name="TextBox 3">
            <a:extLst>
              <a:ext uri="{FF2B5EF4-FFF2-40B4-BE49-F238E27FC236}">
                <a16:creationId xmlns:a16="http://schemas.microsoft.com/office/drawing/2014/main" id="{4C1275F3-1D72-4E47-884C-E158A0CC804A}"/>
              </a:ext>
            </a:extLst>
          </p:cNvPr>
          <p:cNvSpPr txBox="1"/>
          <p:nvPr/>
        </p:nvSpPr>
        <p:spPr>
          <a:xfrm>
            <a:off x="493485" y="1563333"/>
            <a:ext cx="5602515" cy="3108543"/>
          </a:xfrm>
          <a:prstGeom prst="rect">
            <a:avLst/>
          </a:prstGeom>
        </p:spPr>
        <p:txBody>
          <a:bodyPr wrap="square" rtlCol="0">
            <a:spAutoFit/>
          </a:bodyPr>
          <a:lstStyle/>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Human Resources</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Asset Utilisation</a:t>
            </a:r>
            <a:endParaRPr kumimoji="0" lang="en-AU" sz="2800" b="1" i="0" u="none" strike="noStrike" kern="1200" cap="none" spc="0" normalizeH="0" baseline="0" noProof="0" dirty="0">
              <a:ln>
                <a:noFill/>
              </a:ln>
              <a:solidFill>
                <a:schemeClr val="tx1"/>
              </a:solidFill>
              <a:effectLst/>
              <a:uLnTx/>
              <a:uFillTx/>
              <a:latin typeface="+mj-lt"/>
              <a:ea typeface="+mn-ea"/>
              <a:cs typeface="+mn-cs"/>
            </a:endParaRP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Logistics</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2800" b="1" i="0" u="none" strike="noStrike" kern="1200" cap="none" spc="0" normalizeH="0" baseline="0" noProof="0" dirty="0">
                <a:ln>
                  <a:noFill/>
                </a:ln>
                <a:solidFill>
                  <a:schemeClr val="tx1"/>
                </a:solidFill>
                <a:effectLst/>
                <a:uLnTx/>
                <a:uFillTx/>
                <a:latin typeface="+mj-lt"/>
                <a:ea typeface="+mn-ea"/>
                <a:cs typeface="+mn-cs"/>
              </a:rPr>
              <a:t>Training Requirements</a:t>
            </a:r>
          </a:p>
          <a:p>
            <a:pPr marL="457200" indent="-457200">
              <a:spcBef>
                <a:spcPct val="20000"/>
              </a:spcBef>
              <a:buFont typeface="Arial" panose="020B0604020202020204" pitchFamily="34" charset="0"/>
              <a:buChar char="•"/>
            </a:pPr>
            <a:r>
              <a:rPr kumimoji="0" lang="en-AU" sz="2800" b="1" i="0" u="none" strike="noStrike" kern="1200" cap="none" spc="0" normalizeH="0" baseline="0" noProof="0" dirty="0">
                <a:ln>
                  <a:noFill/>
                </a:ln>
                <a:solidFill>
                  <a:schemeClr val="tx1"/>
                </a:solidFill>
                <a:effectLst/>
                <a:uLnTx/>
                <a:uFillTx/>
                <a:latin typeface="+mj-lt"/>
                <a:ea typeface="+mn-ea"/>
                <a:cs typeface="+mn-cs"/>
              </a:rPr>
              <a:t>Project Team Management</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 </a:t>
            </a:r>
          </a:p>
        </p:txBody>
      </p:sp>
      <p:pic>
        <p:nvPicPr>
          <p:cNvPr id="17410" name="Picture 2" descr="Project Resource Management | Templates, Definitions, Processes">
            <a:extLst>
              <a:ext uri="{FF2B5EF4-FFF2-40B4-BE49-F238E27FC236}">
                <a16:creationId xmlns:a16="http://schemas.microsoft.com/office/drawing/2014/main" id="{BA08DD75-6AFA-407C-9AD3-032A3639D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349" y="227713"/>
            <a:ext cx="6147479" cy="39378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29212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4" name="TextBox 3">
            <a:extLst>
              <a:ext uri="{FF2B5EF4-FFF2-40B4-BE49-F238E27FC236}">
                <a16:creationId xmlns:a16="http://schemas.microsoft.com/office/drawing/2014/main" id="{4C1275F3-1D72-4E47-884C-E158A0CC804A}"/>
              </a:ext>
            </a:extLst>
          </p:cNvPr>
          <p:cNvSpPr txBox="1"/>
          <p:nvPr/>
        </p:nvSpPr>
        <p:spPr>
          <a:xfrm>
            <a:off x="493485" y="2168978"/>
            <a:ext cx="5602515" cy="3539430"/>
          </a:xfrm>
          <a:prstGeom prst="rect">
            <a:avLst/>
          </a:prstGeom>
        </p:spPr>
        <p:txBody>
          <a:bodyPr wrap="square" rtlCol="0">
            <a:spAutoFit/>
          </a:bodyPr>
          <a:lstStyle/>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Stakeholder Reporting</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Progress Reporting</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2800" b="1" i="0" u="none" strike="noStrike" kern="1200" cap="none" spc="0" normalizeH="0" baseline="0" noProof="0" dirty="0">
                <a:ln>
                  <a:noFill/>
                </a:ln>
                <a:solidFill>
                  <a:schemeClr val="tx1"/>
                </a:solidFill>
                <a:effectLst/>
                <a:uLnTx/>
                <a:uFillTx/>
                <a:latin typeface="+mj-lt"/>
                <a:ea typeface="+mn-ea"/>
                <a:cs typeface="+mn-cs"/>
              </a:rPr>
              <a:t>Reporting to Project Team</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External Communications</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2800" b="1" i="0" u="none" strike="noStrike" kern="1200" cap="none" spc="0" normalizeH="0" baseline="0" noProof="0" dirty="0">
                <a:ln>
                  <a:noFill/>
                </a:ln>
                <a:solidFill>
                  <a:schemeClr val="tx1"/>
                </a:solidFill>
                <a:effectLst/>
                <a:uLnTx/>
                <a:uFillTx/>
                <a:latin typeface="+mj-lt"/>
                <a:ea typeface="+mn-ea"/>
                <a:cs typeface="+mn-cs"/>
              </a:rPr>
              <a:t>Meeting communications requirements from PMP</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 </a:t>
            </a:r>
          </a:p>
        </p:txBody>
      </p:sp>
      <p:pic>
        <p:nvPicPr>
          <p:cNvPr id="18434" name="Picture 2" descr="Project Communication in Jira made simple">
            <a:extLst>
              <a:ext uri="{FF2B5EF4-FFF2-40B4-BE49-F238E27FC236}">
                <a16:creationId xmlns:a16="http://schemas.microsoft.com/office/drawing/2014/main" id="{271CC0A1-4638-45E6-9A9E-F120E9630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116" y="0"/>
            <a:ext cx="5101883" cy="31060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DD393028-027A-4C9A-8912-90D6D370E570}"/>
              </a:ext>
            </a:extLst>
          </p:cNvPr>
          <p:cNvSpPr txBox="1">
            <a:spLocks/>
          </p:cNvSpPr>
          <p:nvPr/>
        </p:nvSpPr>
        <p:spPr bwMode="auto">
          <a:xfrm>
            <a:off x="377674" y="876055"/>
            <a:ext cx="1094528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rtl="0" eaLnBrk="1" fontAlgn="base" hangingPunct="1">
              <a:spcBef>
                <a:spcPct val="0"/>
              </a:spcBef>
              <a:spcAft>
                <a:spcPct val="0"/>
              </a:spcAft>
              <a:defRPr sz="3000" b="1" kern="1200" baseline="0">
                <a:solidFill>
                  <a:schemeClr val="tx1"/>
                </a:solidFill>
                <a:latin typeface="Arial" charset="0"/>
                <a:ea typeface="ＭＳ Ｐゴシック" charset="-128"/>
                <a:cs typeface="ＭＳ Ｐゴシック" charset="-128"/>
              </a:defRPr>
            </a:lvl1pPr>
            <a:lvl2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2pPr>
            <a:lvl3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3pPr>
            <a:lvl4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4pPr>
            <a:lvl5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1"/>
                </a:solidFill>
                <a:latin typeface="Sommet" pitchFamily="50" charset="0"/>
              </a:defRPr>
            </a:lvl6pPr>
            <a:lvl7pPr marL="914400" algn="ctr" rtl="0" eaLnBrk="1" fontAlgn="base" hangingPunct="1">
              <a:spcBef>
                <a:spcPct val="0"/>
              </a:spcBef>
              <a:spcAft>
                <a:spcPct val="0"/>
              </a:spcAft>
              <a:defRPr sz="4400">
                <a:solidFill>
                  <a:schemeClr val="tx1"/>
                </a:solidFill>
                <a:latin typeface="Sommet" pitchFamily="50" charset="0"/>
              </a:defRPr>
            </a:lvl7pPr>
            <a:lvl8pPr marL="1371600" algn="ctr" rtl="0" eaLnBrk="1" fontAlgn="base" hangingPunct="1">
              <a:spcBef>
                <a:spcPct val="0"/>
              </a:spcBef>
              <a:spcAft>
                <a:spcPct val="0"/>
              </a:spcAft>
              <a:defRPr sz="4400">
                <a:solidFill>
                  <a:schemeClr val="tx1"/>
                </a:solidFill>
                <a:latin typeface="Sommet" pitchFamily="50" charset="0"/>
              </a:defRPr>
            </a:lvl8pPr>
            <a:lvl9pPr marL="1828800" algn="ctr" rtl="0" eaLnBrk="1" fontAlgn="base" hangingPunct="1">
              <a:spcBef>
                <a:spcPct val="0"/>
              </a:spcBef>
              <a:spcAft>
                <a:spcPct val="0"/>
              </a:spcAft>
              <a:defRPr sz="4400">
                <a:solidFill>
                  <a:schemeClr val="tx1"/>
                </a:solidFill>
                <a:latin typeface="Sommet" pitchFamily="50" charset="0"/>
              </a:defRPr>
            </a:lvl9pPr>
          </a:lstStyle>
          <a:p>
            <a:r>
              <a:rPr lang="en-US" sz="3200" dirty="0"/>
              <a:t>3.4 Stakeholder Management</a:t>
            </a:r>
          </a:p>
        </p:txBody>
      </p:sp>
      <p:sp>
        <p:nvSpPr>
          <p:cNvPr id="3" name="Title 2"/>
          <p:cNvSpPr>
            <a:spLocks noGrp="1"/>
          </p:cNvSpPr>
          <p:nvPr>
            <p:ph type="title"/>
          </p:nvPr>
        </p:nvSpPr>
        <p:spPr>
          <a:xfrm>
            <a:off x="377675" y="277276"/>
            <a:ext cx="10945283" cy="492443"/>
          </a:xfrm>
        </p:spPr>
        <p:txBody>
          <a:bodyPr/>
          <a:lstStyle/>
          <a:p>
            <a:r>
              <a:rPr lang="en-US" sz="3200" dirty="0"/>
              <a:t>3.3 Communications Management</a:t>
            </a:r>
          </a:p>
        </p:txBody>
      </p:sp>
    </p:spTree>
    <p:custDataLst>
      <p:tags r:id="rId1"/>
    </p:custDataLst>
    <p:extLst>
      <p:ext uri="{BB962C8B-B14F-4D97-AF65-F5344CB8AC3E}">
        <p14:creationId xmlns:p14="http://schemas.microsoft.com/office/powerpoint/2010/main" val="3246558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7675" y="357871"/>
            <a:ext cx="10945283" cy="492443"/>
          </a:xfrm>
        </p:spPr>
        <p:txBody>
          <a:bodyPr/>
          <a:lstStyle/>
          <a:p>
            <a:r>
              <a:rPr lang="en-US" sz="3200" dirty="0"/>
              <a:t>3.5 Risk Management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4" name="TextBox 3">
            <a:extLst>
              <a:ext uri="{FF2B5EF4-FFF2-40B4-BE49-F238E27FC236}">
                <a16:creationId xmlns:a16="http://schemas.microsoft.com/office/drawing/2014/main" id="{4C1275F3-1D72-4E47-884C-E158A0CC804A}"/>
              </a:ext>
            </a:extLst>
          </p:cNvPr>
          <p:cNvSpPr txBox="1"/>
          <p:nvPr/>
        </p:nvSpPr>
        <p:spPr>
          <a:xfrm>
            <a:off x="253092" y="2457903"/>
            <a:ext cx="6400801" cy="2936188"/>
          </a:xfrm>
          <a:prstGeom prst="rect">
            <a:avLst/>
          </a:prstGeom>
        </p:spPr>
        <p:txBody>
          <a:bodyPr wrap="square" rtlCol="0">
            <a:spAutoFit/>
          </a:bodyPr>
          <a:lstStyle/>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Monitoring Risk Management Plan </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Actions to mitigate risk</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Assessing risks associated with proposed project changes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 </a:t>
            </a:r>
          </a:p>
        </p:txBody>
      </p:sp>
      <p:pic>
        <p:nvPicPr>
          <p:cNvPr id="19458" name="Picture 2" descr="Project Management | Using Risk Management in Your Projects">
            <a:extLst>
              <a:ext uri="{FF2B5EF4-FFF2-40B4-BE49-F238E27FC236}">
                <a16:creationId xmlns:a16="http://schemas.microsoft.com/office/drawing/2014/main" id="{179ABDCE-D20E-456E-B1AE-C08387867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813" y="25853"/>
            <a:ext cx="6160408" cy="308020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9063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sp>
        <p:nvSpPr>
          <p:cNvPr id="4" name="TextBox 3">
            <a:extLst>
              <a:ext uri="{FF2B5EF4-FFF2-40B4-BE49-F238E27FC236}">
                <a16:creationId xmlns:a16="http://schemas.microsoft.com/office/drawing/2014/main" id="{4C1275F3-1D72-4E47-884C-E158A0CC804A}"/>
              </a:ext>
            </a:extLst>
          </p:cNvPr>
          <p:cNvSpPr txBox="1"/>
          <p:nvPr/>
        </p:nvSpPr>
        <p:spPr>
          <a:xfrm>
            <a:off x="377675" y="2138589"/>
            <a:ext cx="6400801" cy="3108543"/>
          </a:xfrm>
          <a:prstGeom prst="rect">
            <a:avLst/>
          </a:prstGeom>
        </p:spPr>
        <p:txBody>
          <a:bodyPr wrap="square" rtlCol="0">
            <a:spAutoFit/>
          </a:bodyPr>
          <a:lstStyle/>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Earned Value Analysis</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Performance reviews</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Inspections</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Audits</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2800" b="1" dirty="0">
                <a:latin typeface="+mj-lt"/>
              </a:rPr>
              <a:t>Expediting</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latin typeface="+mj-lt"/>
                <a:ea typeface="+mn-ea"/>
                <a:cs typeface="+mn-cs"/>
              </a:rPr>
              <a:t> </a:t>
            </a:r>
          </a:p>
        </p:txBody>
      </p:sp>
      <p:pic>
        <p:nvPicPr>
          <p:cNvPr id="19460" name="Picture 4" descr="Project Management Foundations: Procurement (2014)">
            <a:extLst>
              <a:ext uri="{FF2B5EF4-FFF2-40B4-BE49-F238E27FC236}">
                <a16:creationId xmlns:a16="http://schemas.microsoft.com/office/drawing/2014/main" id="{CE3409E2-A54B-4B00-9794-56BB1AD8E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258" y="0"/>
            <a:ext cx="5903742" cy="35995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77675" y="357871"/>
            <a:ext cx="10945283" cy="492443"/>
          </a:xfrm>
        </p:spPr>
        <p:txBody>
          <a:bodyPr/>
          <a:lstStyle/>
          <a:p>
            <a:r>
              <a:rPr lang="en-US" sz="3200" dirty="0"/>
              <a:t>3.6 Procurement Management</a:t>
            </a:r>
          </a:p>
        </p:txBody>
      </p:sp>
    </p:spTree>
    <p:custDataLst>
      <p:tags r:id="rId1"/>
    </p:custDataLst>
    <p:extLst>
      <p:ext uri="{BB962C8B-B14F-4D97-AF65-F5344CB8AC3E}">
        <p14:creationId xmlns:p14="http://schemas.microsoft.com/office/powerpoint/2010/main" val="1189070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A051D4-6875-4AFB-A529-CC68756B7E38}"/>
              </a:ext>
            </a:extLst>
          </p:cNvPr>
          <p:cNvSpPr>
            <a:spLocks noGrp="1"/>
          </p:cNvSpPr>
          <p:nvPr>
            <p:ph type="title"/>
          </p:nvPr>
        </p:nvSpPr>
        <p:spPr/>
        <p:txBody>
          <a:bodyPr/>
          <a:lstStyle/>
          <a:p>
            <a:r>
              <a:rPr lang="en-US" dirty="0"/>
              <a:t>More on Other Project Controls</a:t>
            </a:r>
            <a:endParaRPr lang="en-AU" dirty="0"/>
          </a:p>
        </p:txBody>
      </p:sp>
      <p:sp>
        <p:nvSpPr>
          <p:cNvPr id="23" name="TextBox 22">
            <a:extLst>
              <a:ext uri="{FF2B5EF4-FFF2-40B4-BE49-F238E27FC236}">
                <a16:creationId xmlns:a16="http://schemas.microsoft.com/office/drawing/2014/main" id="{63AF2D35-EEB9-4129-A105-EDECBA2BE57C}"/>
              </a:ext>
            </a:extLst>
          </p:cNvPr>
          <p:cNvSpPr txBox="1"/>
          <p:nvPr/>
        </p:nvSpPr>
        <p:spPr>
          <a:xfrm>
            <a:off x="666184" y="1602475"/>
            <a:ext cx="9189268" cy="646331"/>
          </a:xfrm>
          <a:prstGeom prst="rect">
            <a:avLst/>
          </a:prstGeom>
          <a:noFill/>
        </p:spPr>
        <p:txBody>
          <a:bodyPr wrap="square" rtlCol="0">
            <a:spAutoFit/>
          </a:bodyPr>
          <a:lstStyle/>
          <a:p>
            <a:r>
              <a:rPr lang="en-US" dirty="0" err="1"/>
              <a:t>Biafore</a:t>
            </a:r>
            <a:r>
              <a:rPr lang="en-US" dirty="0"/>
              <a:t> B. “</a:t>
            </a:r>
            <a:r>
              <a:rPr lang="en-US" b="1" i="1" dirty="0"/>
              <a:t>Learn How to manage project scope</a:t>
            </a:r>
            <a:r>
              <a:rPr lang="en-US" dirty="0"/>
              <a:t>” video in course </a:t>
            </a:r>
            <a:r>
              <a:rPr lang="en-US" u="sng" dirty="0">
                <a:solidFill>
                  <a:srgbClr val="FF0000"/>
                </a:solidFill>
                <a:hlinkClick r:id="rId3"/>
              </a:rPr>
              <a:t>Managing Project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202" name="กล่องข้อความ 201">
            <a:extLst>
              <a:ext uri="{FF2B5EF4-FFF2-40B4-BE49-F238E27FC236}">
                <a16:creationId xmlns:a16="http://schemas.microsoft.com/office/drawing/2014/main" id="{B3FA6989-3847-4B03-AF1D-C0E3A4024633}"/>
              </a:ext>
            </a:extLst>
          </p:cNvPr>
          <p:cNvSpPr txBox="1"/>
          <p:nvPr/>
        </p:nvSpPr>
        <p:spPr>
          <a:xfrm>
            <a:off x="8732120" y="6336185"/>
            <a:ext cx="192681" cy="123111"/>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2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88" name="กล่องข้อความ 187">
            <a:extLst>
              <a:ext uri="{FF2B5EF4-FFF2-40B4-BE49-F238E27FC236}">
                <a16:creationId xmlns:a16="http://schemas.microsoft.com/office/drawing/2014/main" id="{22960C8D-B4EA-461E-B7AA-7D6EC6D88DE5}"/>
              </a:ext>
            </a:extLst>
          </p:cNvPr>
          <p:cNvSpPr txBox="1"/>
          <p:nvPr/>
        </p:nvSpPr>
        <p:spPr>
          <a:xfrm>
            <a:off x="8573465" y="6245628"/>
            <a:ext cx="229550" cy="269304"/>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15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74" name="กล่องข้อความ 173">
            <a:extLst>
              <a:ext uri="{FF2B5EF4-FFF2-40B4-BE49-F238E27FC236}">
                <a16:creationId xmlns:a16="http://schemas.microsoft.com/office/drawing/2014/main" id="{4CED545D-0AB1-4283-9E17-8C9E77248511}"/>
              </a:ext>
            </a:extLst>
          </p:cNvPr>
          <p:cNvSpPr txBox="1"/>
          <p:nvPr/>
        </p:nvSpPr>
        <p:spPr>
          <a:xfrm>
            <a:off x="8437524" y="6331999"/>
            <a:ext cx="187873" cy="107722"/>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0" name="TextBox 9">
            <a:extLst>
              <a:ext uri="{FF2B5EF4-FFF2-40B4-BE49-F238E27FC236}">
                <a16:creationId xmlns:a16="http://schemas.microsoft.com/office/drawing/2014/main" id="{8DB533EA-4970-404F-8960-B17339E1BEB7}"/>
              </a:ext>
            </a:extLst>
          </p:cNvPr>
          <p:cNvSpPr txBox="1"/>
          <p:nvPr/>
        </p:nvSpPr>
        <p:spPr>
          <a:xfrm>
            <a:off x="666184" y="2483011"/>
            <a:ext cx="9189268" cy="646331"/>
          </a:xfrm>
          <a:prstGeom prst="rect">
            <a:avLst/>
          </a:prstGeom>
          <a:noFill/>
        </p:spPr>
        <p:txBody>
          <a:bodyPr wrap="square" rtlCol="0">
            <a:spAutoFit/>
          </a:bodyPr>
          <a:lstStyle/>
          <a:p>
            <a:r>
              <a:rPr lang="en-US" dirty="0" err="1"/>
              <a:t>Biafore</a:t>
            </a:r>
            <a:r>
              <a:rPr lang="en-US" dirty="0"/>
              <a:t> B.  “</a:t>
            </a:r>
            <a:r>
              <a:rPr lang="en-US" b="1" i="1" dirty="0"/>
              <a:t>Monitor and Control Risks</a:t>
            </a:r>
            <a:r>
              <a:rPr lang="en-US" dirty="0"/>
              <a:t>” video in course </a:t>
            </a:r>
            <a:r>
              <a:rPr lang="en-US" u="sng" dirty="0">
                <a:solidFill>
                  <a:srgbClr val="FF0000"/>
                </a:solidFill>
                <a:hlinkClick r:id="rId5"/>
              </a:rPr>
              <a:t>Managing Project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11" name="TextBox 10">
            <a:extLst>
              <a:ext uri="{FF2B5EF4-FFF2-40B4-BE49-F238E27FC236}">
                <a16:creationId xmlns:a16="http://schemas.microsoft.com/office/drawing/2014/main" id="{A63F64AD-3A12-46AA-A7F9-AD4B13C567A1}"/>
              </a:ext>
            </a:extLst>
          </p:cNvPr>
          <p:cNvSpPr txBox="1"/>
          <p:nvPr/>
        </p:nvSpPr>
        <p:spPr>
          <a:xfrm>
            <a:off x="666184" y="3293017"/>
            <a:ext cx="9189268" cy="646331"/>
          </a:xfrm>
          <a:prstGeom prst="rect">
            <a:avLst/>
          </a:prstGeom>
          <a:noFill/>
        </p:spPr>
        <p:txBody>
          <a:bodyPr wrap="square" rtlCol="0">
            <a:spAutoFit/>
          </a:bodyPr>
          <a:lstStyle/>
          <a:p>
            <a:r>
              <a:rPr lang="en-US" dirty="0" err="1"/>
              <a:t>Biafore</a:t>
            </a:r>
            <a:r>
              <a:rPr lang="en-US" dirty="0"/>
              <a:t> B.  “</a:t>
            </a:r>
            <a:r>
              <a:rPr lang="en-US" b="1" i="1" dirty="0"/>
              <a:t>Manage Team Resources</a:t>
            </a:r>
            <a:r>
              <a:rPr lang="en-US" dirty="0"/>
              <a:t>” video in course </a:t>
            </a:r>
            <a:r>
              <a:rPr lang="en-US" u="sng" dirty="0">
                <a:solidFill>
                  <a:srgbClr val="FF0000"/>
                </a:solidFill>
                <a:hlinkClick r:id="rId6"/>
              </a:rPr>
              <a:t>Managing Project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12" name="TextBox 11">
            <a:extLst>
              <a:ext uri="{FF2B5EF4-FFF2-40B4-BE49-F238E27FC236}">
                <a16:creationId xmlns:a16="http://schemas.microsoft.com/office/drawing/2014/main" id="{C84A4D1D-8ADD-4288-870D-8847E7E2476C}"/>
              </a:ext>
            </a:extLst>
          </p:cNvPr>
          <p:cNvSpPr txBox="1"/>
          <p:nvPr/>
        </p:nvSpPr>
        <p:spPr>
          <a:xfrm>
            <a:off x="666184" y="4118210"/>
            <a:ext cx="9189268" cy="646331"/>
          </a:xfrm>
          <a:prstGeom prst="rect">
            <a:avLst/>
          </a:prstGeom>
          <a:noFill/>
        </p:spPr>
        <p:txBody>
          <a:bodyPr wrap="square" rtlCol="0">
            <a:spAutoFit/>
          </a:bodyPr>
          <a:lstStyle/>
          <a:p>
            <a:r>
              <a:rPr lang="en-US" dirty="0" err="1"/>
              <a:t>Biafore</a:t>
            </a:r>
            <a:r>
              <a:rPr lang="en-US" dirty="0"/>
              <a:t> B.  “</a:t>
            </a:r>
            <a:r>
              <a:rPr lang="en-US" b="1" i="1" dirty="0"/>
              <a:t>How to manage technical teams</a:t>
            </a:r>
            <a:r>
              <a:rPr lang="en-US" dirty="0"/>
              <a:t>” video in course </a:t>
            </a:r>
            <a:r>
              <a:rPr lang="en-US" u="sng" dirty="0">
                <a:solidFill>
                  <a:srgbClr val="FF0000"/>
                </a:solidFill>
                <a:hlinkClick r:id="rId7"/>
              </a:rPr>
              <a:t>Managing Project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15" name="TextBox 14">
            <a:extLst>
              <a:ext uri="{FF2B5EF4-FFF2-40B4-BE49-F238E27FC236}">
                <a16:creationId xmlns:a16="http://schemas.microsoft.com/office/drawing/2014/main" id="{79BB05D5-68BC-41C7-B3DD-2E58BC799F95}"/>
              </a:ext>
            </a:extLst>
          </p:cNvPr>
          <p:cNvSpPr txBox="1"/>
          <p:nvPr/>
        </p:nvSpPr>
        <p:spPr>
          <a:xfrm>
            <a:off x="666184" y="5020336"/>
            <a:ext cx="9189268" cy="646331"/>
          </a:xfrm>
          <a:prstGeom prst="rect">
            <a:avLst/>
          </a:prstGeom>
          <a:noFill/>
        </p:spPr>
        <p:txBody>
          <a:bodyPr wrap="square" rtlCol="0">
            <a:spAutoFit/>
          </a:bodyPr>
          <a:lstStyle/>
          <a:p>
            <a:r>
              <a:rPr lang="en-US" dirty="0"/>
              <a:t>McGannon B..  “</a:t>
            </a:r>
            <a:r>
              <a:rPr lang="en-US" b="1" i="1" dirty="0"/>
              <a:t>What is Project Quality?</a:t>
            </a:r>
            <a:r>
              <a:rPr lang="en-US" dirty="0"/>
              <a:t>” video in course </a:t>
            </a:r>
            <a:r>
              <a:rPr lang="en-US" u="sng" dirty="0">
                <a:solidFill>
                  <a:srgbClr val="FF0000"/>
                </a:solidFill>
              </a:rPr>
              <a:t>Managing Project Foundations: Quality</a:t>
            </a:r>
            <a:r>
              <a:rPr lang="en-US" dirty="0"/>
              <a:t>, released  22/10/14,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17" name="TextBox 16">
            <a:extLst>
              <a:ext uri="{FF2B5EF4-FFF2-40B4-BE49-F238E27FC236}">
                <a16:creationId xmlns:a16="http://schemas.microsoft.com/office/drawing/2014/main" id="{A5BC4A55-6E5E-4C80-A108-BA8DA75585A4}"/>
              </a:ext>
            </a:extLst>
          </p:cNvPr>
          <p:cNvSpPr txBox="1"/>
          <p:nvPr/>
        </p:nvSpPr>
        <p:spPr>
          <a:xfrm>
            <a:off x="666184" y="5922462"/>
            <a:ext cx="9189268" cy="646331"/>
          </a:xfrm>
          <a:prstGeom prst="rect">
            <a:avLst/>
          </a:prstGeom>
          <a:noFill/>
        </p:spPr>
        <p:txBody>
          <a:bodyPr wrap="square" rtlCol="0">
            <a:spAutoFit/>
          </a:bodyPr>
          <a:lstStyle/>
          <a:p>
            <a:r>
              <a:rPr lang="en-US" dirty="0"/>
              <a:t>McGannon B..  “</a:t>
            </a:r>
            <a:r>
              <a:rPr lang="en-US" b="1" i="1" dirty="0"/>
              <a:t>Performing Quality Assurance</a:t>
            </a:r>
            <a:r>
              <a:rPr lang="en-US" dirty="0"/>
              <a:t>” video in course </a:t>
            </a:r>
            <a:r>
              <a:rPr lang="en-US" u="sng" dirty="0">
                <a:solidFill>
                  <a:srgbClr val="FF0000"/>
                </a:solidFill>
              </a:rPr>
              <a:t>Managing Project Foundations: Quality</a:t>
            </a:r>
            <a:r>
              <a:rPr lang="en-US" dirty="0"/>
              <a:t>, released  22/10/14,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Tree>
    <p:extLst>
      <p:ext uri="{BB962C8B-B14F-4D97-AF65-F5344CB8AC3E}">
        <p14:creationId xmlns:p14="http://schemas.microsoft.com/office/powerpoint/2010/main" val="1172721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D507-42D6-4563-B3DC-26076475BAE0}"/>
              </a:ext>
            </a:extLst>
          </p:cNvPr>
          <p:cNvSpPr>
            <a:spLocks noGrp="1"/>
          </p:cNvSpPr>
          <p:nvPr>
            <p:ph type="title"/>
          </p:nvPr>
        </p:nvSpPr>
        <p:spPr>
          <a:xfrm>
            <a:off x="6838181" y="-14359"/>
            <a:ext cx="5353819" cy="5015751"/>
          </a:xfrm>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US" dirty="0"/>
              <a:t>Week 7</a:t>
            </a:r>
            <a:br>
              <a:rPr lang="en-US" dirty="0"/>
            </a:br>
            <a:br>
              <a:rPr lang="en-US" dirty="0"/>
            </a:br>
            <a:r>
              <a:rPr lang="en-US" dirty="0"/>
              <a:t>Lecture 7.1 – Part 2</a:t>
            </a:r>
            <a:br>
              <a:rPr lang="en-US" dirty="0"/>
            </a:br>
            <a:br>
              <a:rPr lang="en-US" dirty="0"/>
            </a:br>
            <a:r>
              <a:rPr lang="en-AU" sz="3200" b="1" dirty="0">
                <a:latin typeface="+mj-lt"/>
              </a:rPr>
              <a:t>Project Closure:</a:t>
            </a:r>
            <a:br>
              <a:rPr lang="en-AU" sz="3200" b="1" dirty="0">
                <a:latin typeface="+mj-lt"/>
              </a:rPr>
            </a:br>
            <a:r>
              <a:rPr kumimoji="0" lang="en-AU" sz="3200" b="1" i="0" u="none" strike="noStrike" kern="1200" cap="none" spc="0" normalizeH="0" baseline="0" noProof="0" dirty="0">
                <a:ln>
                  <a:noFill/>
                </a:ln>
                <a:solidFill>
                  <a:schemeClr val="tx1"/>
                </a:solidFill>
                <a:effectLst/>
                <a:uLnTx/>
                <a:uFillTx/>
                <a:latin typeface="+mj-lt"/>
                <a:ea typeface="+mn-ea"/>
                <a:cs typeface="+mn-cs"/>
              </a:rPr>
              <a:t>The Final Stage of Project Management</a:t>
            </a:r>
            <a:br>
              <a:rPr kumimoji="0" lang="en-AU" sz="3200" b="1" i="0" u="none" strike="noStrike" kern="1200" cap="none" spc="0" normalizeH="0" baseline="0" noProof="0" dirty="0">
                <a:ln>
                  <a:noFill/>
                </a:ln>
                <a:solidFill>
                  <a:schemeClr val="tx1"/>
                </a:solidFill>
                <a:effectLst/>
                <a:uLnTx/>
                <a:uFillTx/>
                <a:latin typeface="+mj-lt"/>
                <a:ea typeface="+mn-ea"/>
                <a:cs typeface="+mn-cs"/>
              </a:rPr>
            </a:br>
            <a:endParaRPr lang="en-AU" dirty="0"/>
          </a:p>
        </p:txBody>
      </p:sp>
      <p:sp>
        <p:nvSpPr>
          <p:cNvPr id="3" name="Content Placeholder 2">
            <a:extLst>
              <a:ext uri="{FF2B5EF4-FFF2-40B4-BE49-F238E27FC236}">
                <a16:creationId xmlns:a16="http://schemas.microsoft.com/office/drawing/2014/main" id="{035ECEFF-1BD8-4EF0-8AFC-27CDC350F102}"/>
              </a:ext>
            </a:extLst>
          </p:cNvPr>
          <p:cNvSpPr>
            <a:spLocks noGrp="1"/>
          </p:cNvSpPr>
          <p:nvPr>
            <p:ph idx="1"/>
          </p:nvPr>
        </p:nvSpPr>
        <p:spPr>
          <a:xfrm>
            <a:off x="205199" y="5169599"/>
            <a:ext cx="5175183" cy="1522749"/>
          </a:xfrm>
        </p:spPr>
        <p:txBody>
          <a:bodyPr>
            <a:noAutofit/>
          </a:bodyPr>
          <a:lstStyle/>
          <a:p>
            <a:r>
              <a:rPr lang="en-US" sz="1800" dirty="0"/>
              <a:t>GSOE9820 Engineering Project Management</a:t>
            </a:r>
          </a:p>
          <a:p>
            <a:r>
              <a:rPr lang="en-US" sz="1800" dirty="0"/>
              <a:t>Term 3 2021</a:t>
            </a:r>
          </a:p>
          <a:p>
            <a:r>
              <a:rPr lang="en-US" sz="1800" dirty="0"/>
              <a:t>Bernard Hayes</a:t>
            </a:r>
            <a:endParaRPr lang="en-AU" sz="1800" dirty="0"/>
          </a:p>
        </p:txBody>
      </p:sp>
      <p:pic>
        <p:nvPicPr>
          <p:cNvPr id="7" name="Picture 6" descr="The sky's the limit as UNSW teams up with Matraville Sports High School |  UNSW Newsroom">
            <a:extLst>
              <a:ext uri="{FF2B5EF4-FFF2-40B4-BE49-F238E27FC236}">
                <a16:creationId xmlns:a16="http://schemas.microsoft.com/office/drawing/2014/main" id="{5C0B8D70-E893-4137-9C46-0C040B61B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3" y="-14360"/>
            <a:ext cx="6875054" cy="5015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308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C968FC-52B9-4032-B071-6A69D2CAC173}"/>
              </a:ext>
            </a:extLst>
          </p:cNvPr>
          <p:cNvSpPr txBox="1"/>
          <p:nvPr/>
        </p:nvSpPr>
        <p:spPr>
          <a:xfrm>
            <a:off x="130630" y="199708"/>
            <a:ext cx="12061370" cy="1384995"/>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i="0" u="none" strike="noStrike" kern="1200" cap="none" spc="0" normalizeH="0" baseline="0" noProof="0" dirty="0">
                <a:ln>
                  <a:noFill/>
                </a:ln>
                <a:solidFill>
                  <a:schemeClr val="tx1"/>
                </a:solidFill>
                <a:effectLst/>
                <a:uLnTx/>
                <a:uFillTx/>
                <a:ea typeface="+mn-ea"/>
                <a:cs typeface="+mn-cs"/>
              </a:rPr>
              <a:t>In this lecture, w</a:t>
            </a:r>
            <a:r>
              <a:rPr lang="en-AU" sz="2800" dirty="0"/>
              <a:t>e will look at how the various aspects of a Project Management Plan formulated in Defining &amp; Planning phases are monitored and controlled during execution, using a number of Project Control tools.</a:t>
            </a:r>
            <a:endParaRPr kumimoji="0" lang="en-AU" sz="2800" i="0" u="none" strike="noStrike" kern="1200" cap="none" spc="0" normalizeH="0" baseline="0" noProof="0" dirty="0">
              <a:ln>
                <a:noFill/>
              </a:ln>
              <a:solidFill>
                <a:schemeClr val="tx1"/>
              </a:solidFill>
              <a:effectLst/>
              <a:uLnTx/>
              <a:uFillTx/>
              <a:ea typeface="+mn-ea"/>
              <a:cs typeface="+mn-cs"/>
            </a:endParaRPr>
          </a:p>
        </p:txBody>
      </p:sp>
      <p:sp>
        <p:nvSpPr>
          <p:cNvPr id="2" name="Rectangle: Rounded Corners 1">
            <a:extLst>
              <a:ext uri="{FF2B5EF4-FFF2-40B4-BE49-F238E27FC236}">
                <a16:creationId xmlns:a16="http://schemas.microsoft.com/office/drawing/2014/main" id="{52F277D4-2E68-4E9C-9546-833F810B25A6}"/>
              </a:ext>
            </a:extLst>
          </p:cNvPr>
          <p:cNvSpPr/>
          <p:nvPr/>
        </p:nvSpPr>
        <p:spPr>
          <a:xfrm>
            <a:off x="391885" y="1734457"/>
            <a:ext cx="3207657" cy="88537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Rounded Corners 5">
            <a:extLst>
              <a:ext uri="{FF2B5EF4-FFF2-40B4-BE49-F238E27FC236}">
                <a16:creationId xmlns:a16="http://schemas.microsoft.com/office/drawing/2014/main" id="{CD2E3048-7230-4B1B-BAF5-38215C585ABD}"/>
              </a:ext>
            </a:extLst>
          </p:cNvPr>
          <p:cNvSpPr/>
          <p:nvPr/>
        </p:nvSpPr>
        <p:spPr>
          <a:xfrm>
            <a:off x="3599542" y="2642318"/>
            <a:ext cx="3265715" cy="148989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Rectangle: Rounded Corners 6">
            <a:extLst>
              <a:ext uri="{FF2B5EF4-FFF2-40B4-BE49-F238E27FC236}">
                <a16:creationId xmlns:a16="http://schemas.microsoft.com/office/drawing/2014/main" id="{9BB7848D-62C0-46D6-B40D-6FE8C6353B03}"/>
              </a:ext>
            </a:extLst>
          </p:cNvPr>
          <p:cNvSpPr/>
          <p:nvPr/>
        </p:nvSpPr>
        <p:spPr>
          <a:xfrm>
            <a:off x="9143697" y="5513774"/>
            <a:ext cx="2917523" cy="8922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Box 2">
            <a:extLst>
              <a:ext uri="{FF2B5EF4-FFF2-40B4-BE49-F238E27FC236}">
                <a16:creationId xmlns:a16="http://schemas.microsoft.com/office/drawing/2014/main" id="{6B482B5E-CEA6-46BE-8940-9B8D04340CDE}"/>
              </a:ext>
            </a:extLst>
          </p:cNvPr>
          <p:cNvSpPr txBox="1"/>
          <p:nvPr/>
        </p:nvSpPr>
        <p:spPr>
          <a:xfrm>
            <a:off x="777875" y="1871674"/>
            <a:ext cx="2583846" cy="646331"/>
          </a:xfrm>
          <a:prstGeom prst="rect">
            <a:avLst/>
          </a:prstGeom>
        </p:spPr>
        <p:txBody>
          <a:bodyPr wrap="square" rtlCol="0">
            <a:spAutoFit/>
          </a:bodyPr>
          <a:lstStyle/>
          <a:p>
            <a:pPr marR="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b="1" i="0" u="none" strike="noStrike" kern="1200" cap="none" spc="0" normalizeH="0" baseline="0" noProof="0" dirty="0">
                <a:ln>
                  <a:noFill/>
                </a:ln>
                <a:solidFill>
                  <a:schemeClr val="tx1"/>
                </a:solidFill>
                <a:effectLst/>
                <a:uLnTx/>
                <a:uFillTx/>
                <a:latin typeface="+mj-lt"/>
                <a:ea typeface="+mn-ea"/>
                <a:cs typeface="+mn-cs"/>
              </a:rPr>
              <a:t>Project Management Plan</a:t>
            </a:r>
          </a:p>
        </p:txBody>
      </p:sp>
      <p:sp>
        <p:nvSpPr>
          <p:cNvPr id="8" name="TextBox 7">
            <a:extLst>
              <a:ext uri="{FF2B5EF4-FFF2-40B4-BE49-F238E27FC236}">
                <a16:creationId xmlns:a16="http://schemas.microsoft.com/office/drawing/2014/main" id="{00C6C3AF-535E-4AEF-AD11-02F293CD61C6}"/>
              </a:ext>
            </a:extLst>
          </p:cNvPr>
          <p:cNvSpPr txBox="1"/>
          <p:nvPr/>
        </p:nvSpPr>
        <p:spPr>
          <a:xfrm>
            <a:off x="3599542" y="2642318"/>
            <a:ext cx="3180388" cy="1255728"/>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b="1" i="0" u="sng" strike="noStrike" kern="1200" cap="none" spc="0" normalizeH="0" baseline="0" noProof="0" dirty="0">
                <a:ln>
                  <a:noFill/>
                </a:ln>
                <a:solidFill>
                  <a:schemeClr val="tx1"/>
                </a:solidFill>
                <a:effectLst/>
                <a:uLnTx/>
                <a:uFillTx/>
                <a:latin typeface="+mj-lt"/>
                <a:ea typeface="+mn-ea"/>
                <a:cs typeface="+mn-cs"/>
              </a:rPr>
              <a:t>Project Control Tools</a:t>
            </a:r>
          </a:p>
          <a:p>
            <a:pPr marR="0" algn="ctr" defTabSz="914400" rtl="0" eaLnBrk="1" fontAlgn="auto" latinLnBrk="0" hangingPunct="1">
              <a:lnSpc>
                <a:spcPct val="100000"/>
              </a:lnSpc>
              <a:spcBef>
                <a:spcPct val="20000"/>
              </a:spcBef>
              <a:spcAft>
                <a:spcPts val="0"/>
              </a:spcAft>
              <a:buClrTx/>
              <a:buSzTx/>
              <a:buFont typeface="Arial" pitchFamily="34" charset="0"/>
              <a:buNone/>
              <a:tabLst/>
            </a:pPr>
            <a:r>
              <a:rPr lang="en-AU" b="1" dirty="0">
                <a:latin typeface="+mj-lt"/>
              </a:rPr>
              <a:t> Monitor actual outcomes  budget, schedule, scope, quality etc against PMP</a:t>
            </a:r>
            <a:endParaRPr kumimoji="0" lang="en-AU" b="1" i="0" u="none" strike="noStrike" kern="1200" cap="none" spc="0" normalizeH="0" baseline="0" noProof="0" dirty="0">
              <a:ln>
                <a:noFill/>
              </a:ln>
              <a:solidFill>
                <a:schemeClr val="tx1"/>
              </a:solidFill>
              <a:effectLst/>
              <a:uLnTx/>
              <a:uFillTx/>
              <a:latin typeface="+mj-lt"/>
              <a:ea typeface="+mn-ea"/>
              <a:cs typeface="+mn-cs"/>
            </a:endParaRPr>
          </a:p>
        </p:txBody>
      </p:sp>
      <p:sp>
        <p:nvSpPr>
          <p:cNvPr id="9" name="TextBox 8">
            <a:extLst>
              <a:ext uri="{FF2B5EF4-FFF2-40B4-BE49-F238E27FC236}">
                <a16:creationId xmlns:a16="http://schemas.microsoft.com/office/drawing/2014/main" id="{3A4A1524-4B7B-496E-A5F3-9A3F372C65C1}"/>
              </a:ext>
            </a:extLst>
          </p:cNvPr>
          <p:cNvSpPr txBox="1"/>
          <p:nvPr/>
        </p:nvSpPr>
        <p:spPr>
          <a:xfrm>
            <a:off x="9310535" y="5629334"/>
            <a:ext cx="2583846" cy="646331"/>
          </a:xfrm>
          <a:prstGeom prst="rect">
            <a:avLst/>
          </a:prstGeom>
        </p:spPr>
        <p:txBody>
          <a:bodyPr wrap="square" rtlCol="0">
            <a:spAutoFit/>
          </a:bodyPr>
          <a:lstStyle/>
          <a:p>
            <a:pPr marR="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b="1" i="0" u="none" strike="noStrike" kern="1200" cap="none" spc="0" normalizeH="0" baseline="0" noProof="0" dirty="0">
                <a:ln>
                  <a:noFill/>
                </a:ln>
                <a:solidFill>
                  <a:schemeClr val="bg1"/>
                </a:solidFill>
                <a:effectLst/>
                <a:uLnTx/>
                <a:uFillTx/>
                <a:latin typeface="+mj-lt"/>
                <a:ea typeface="+mn-ea"/>
                <a:cs typeface="+mn-cs"/>
              </a:rPr>
              <a:t>Project Execution Outcomes</a:t>
            </a:r>
          </a:p>
        </p:txBody>
      </p:sp>
      <p:sp>
        <p:nvSpPr>
          <p:cNvPr id="10" name="Arrow: Bent-Up 9">
            <a:extLst>
              <a:ext uri="{FF2B5EF4-FFF2-40B4-BE49-F238E27FC236}">
                <a16:creationId xmlns:a16="http://schemas.microsoft.com/office/drawing/2014/main" id="{56E8225F-1EBC-46CA-998E-8D637FF92E8E}"/>
              </a:ext>
            </a:extLst>
          </p:cNvPr>
          <p:cNvSpPr/>
          <p:nvPr/>
        </p:nvSpPr>
        <p:spPr>
          <a:xfrm rot="5400000">
            <a:off x="2365828" y="2293979"/>
            <a:ext cx="885372" cy="1582056"/>
          </a:xfrm>
          <a:prstGeom prst="bentUpArrow">
            <a:avLst>
              <a:gd name="adj1" fmla="val 25000"/>
              <a:gd name="adj2" fmla="val 23684"/>
              <a:gd name="adj3" fmla="val 25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Arrow: Bent-Up 10">
            <a:extLst>
              <a:ext uri="{FF2B5EF4-FFF2-40B4-BE49-F238E27FC236}">
                <a16:creationId xmlns:a16="http://schemas.microsoft.com/office/drawing/2014/main" id="{CB660633-DA1C-43EA-843A-E33FBB850015}"/>
              </a:ext>
            </a:extLst>
          </p:cNvPr>
          <p:cNvSpPr/>
          <p:nvPr/>
        </p:nvSpPr>
        <p:spPr>
          <a:xfrm rot="5400000">
            <a:off x="5213038" y="3747173"/>
            <a:ext cx="947790" cy="1717864"/>
          </a:xfrm>
          <a:prstGeom prst="bent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Rounded Corners 11">
            <a:extLst>
              <a:ext uri="{FF2B5EF4-FFF2-40B4-BE49-F238E27FC236}">
                <a16:creationId xmlns:a16="http://schemas.microsoft.com/office/drawing/2014/main" id="{358F7082-6988-4190-8F4B-E19ACC904E14}"/>
              </a:ext>
            </a:extLst>
          </p:cNvPr>
          <p:cNvSpPr/>
          <p:nvPr/>
        </p:nvSpPr>
        <p:spPr>
          <a:xfrm>
            <a:off x="6545865" y="4291028"/>
            <a:ext cx="3251201" cy="104120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Arrow: Bent-Up 12">
            <a:extLst>
              <a:ext uri="{FF2B5EF4-FFF2-40B4-BE49-F238E27FC236}">
                <a16:creationId xmlns:a16="http://schemas.microsoft.com/office/drawing/2014/main" id="{92DCB6C7-2410-4E40-9889-17B03F74DD90}"/>
              </a:ext>
            </a:extLst>
          </p:cNvPr>
          <p:cNvSpPr/>
          <p:nvPr/>
        </p:nvSpPr>
        <p:spPr>
          <a:xfrm rot="5400000">
            <a:off x="8124181" y="5256150"/>
            <a:ext cx="943429" cy="1095601"/>
          </a:xfrm>
          <a:prstGeom prst="bent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TextBox 13">
            <a:extLst>
              <a:ext uri="{FF2B5EF4-FFF2-40B4-BE49-F238E27FC236}">
                <a16:creationId xmlns:a16="http://schemas.microsoft.com/office/drawing/2014/main" id="{987B94E4-77A9-4043-AD2D-E9C54723EF67}"/>
              </a:ext>
            </a:extLst>
          </p:cNvPr>
          <p:cNvSpPr txBox="1"/>
          <p:nvPr/>
        </p:nvSpPr>
        <p:spPr>
          <a:xfrm>
            <a:off x="6865257" y="4349967"/>
            <a:ext cx="2583846" cy="923330"/>
          </a:xfrm>
          <a:prstGeom prst="rect">
            <a:avLst/>
          </a:prstGeom>
        </p:spPr>
        <p:txBody>
          <a:bodyPr wrap="square" rtlCol="0">
            <a:spAutoFit/>
          </a:bodyPr>
          <a:lstStyle/>
          <a:p>
            <a:pPr marL="342900" marR="0" defTabSz="914400" rtl="0" eaLnBrk="1" fontAlgn="auto" latinLnBrk="0" hangingPunct="1">
              <a:lnSpc>
                <a:spcPct val="100000"/>
              </a:lnSpc>
              <a:spcBef>
                <a:spcPct val="20000"/>
              </a:spcBef>
              <a:spcAft>
                <a:spcPts val="0"/>
              </a:spcAft>
              <a:buClrTx/>
              <a:buSzTx/>
              <a:buFont typeface="Arial" pitchFamily="34" charset="0"/>
              <a:buNone/>
              <a:tabLst/>
            </a:pPr>
            <a:r>
              <a:rPr kumimoji="0" lang="en-AU" b="1" i="0" u="none" strike="noStrike" kern="1200" cap="none" spc="0" normalizeH="0" baseline="0" noProof="0" dirty="0">
                <a:ln>
                  <a:noFill/>
                </a:ln>
                <a:solidFill>
                  <a:schemeClr val="tx1"/>
                </a:solidFill>
                <a:effectLst/>
                <a:uLnTx/>
                <a:uFillTx/>
                <a:latin typeface="+mj-lt"/>
                <a:ea typeface="+mn-ea"/>
                <a:cs typeface="+mn-cs"/>
              </a:rPr>
              <a:t>Initiate Remedial Project Changes as required</a:t>
            </a:r>
          </a:p>
        </p:txBody>
      </p:sp>
      <p:pic>
        <p:nvPicPr>
          <p:cNvPr id="15" name="Picture 2" descr="Project Execution Service in Secunderabad | ID: 19882063988">
            <a:extLst>
              <a:ext uri="{FF2B5EF4-FFF2-40B4-BE49-F238E27FC236}">
                <a16:creationId xmlns:a16="http://schemas.microsoft.com/office/drawing/2014/main" id="{81F5DB87-D314-4AD1-885B-AD92D5A96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6379" y="2186351"/>
            <a:ext cx="2728385" cy="203022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6AF15A6C-0ED3-40E5-A645-0D39BC501A6B}"/>
              </a:ext>
            </a:extLst>
          </p:cNvPr>
          <p:cNvSpPr/>
          <p:nvPr/>
        </p:nvSpPr>
        <p:spPr>
          <a:xfrm rot="20484749">
            <a:off x="652036" y="2545803"/>
            <a:ext cx="10093173" cy="1643794"/>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3200" b="1" dirty="0">
                <a:solidFill>
                  <a:schemeClr val="tx1"/>
                </a:solidFill>
              </a:rPr>
              <a:t>NOTE AGAIN: ‘People Skills’ also required to turn these technical project controls into actions and thus deliver project outcomes.</a:t>
            </a:r>
          </a:p>
        </p:txBody>
      </p:sp>
    </p:spTree>
    <p:custDataLst>
      <p:tags r:id="rId1"/>
    </p:custDataLst>
    <p:extLst>
      <p:ext uri="{BB962C8B-B14F-4D97-AF65-F5344CB8AC3E}">
        <p14:creationId xmlns:p14="http://schemas.microsoft.com/office/powerpoint/2010/main" val="192954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anim calcmode="lin" valueType="num">
                                      <p:cBhvr>
                                        <p:cTn id="8" dur="2000" fill="hold"/>
                                        <p:tgtEl>
                                          <p:spTgt spid="16"/>
                                        </p:tgtEl>
                                        <p:attrNameLst>
                                          <p:attrName>ppt_w</p:attrName>
                                        </p:attrNameLst>
                                      </p:cBhvr>
                                      <p:tavLst>
                                        <p:tav tm="0" fmla="#ppt_w*sin(2.5*pi*$)">
                                          <p:val>
                                            <p:fltVal val="0"/>
                                          </p:val>
                                        </p:tav>
                                        <p:tav tm="100000">
                                          <p:val>
                                            <p:fltVal val="1"/>
                                          </p:val>
                                        </p:tav>
                                      </p:tavLst>
                                    </p:anim>
                                    <p:anim calcmode="lin" valueType="num">
                                      <p:cBhvr>
                                        <p:cTn id="9"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58" y="132522"/>
            <a:ext cx="10945283" cy="461665"/>
          </a:xfrm>
        </p:spPr>
        <p:txBody>
          <a:bodyPr/>
          <a:lstStyle/>
          <a:p>
            <a:r>
              <a:rPr lang="en-US" dirty="0"/>
              <a:t>Generic Project Cycle</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EA00E9A1-07D4-4744-BED8-B484BB17AC85}"/>
              </a:ext>
            </a:extLst>
          </p:cNvPr>
          <p:cNvPicPr>
            <a:picLocks noChangeAspect="1"/>
          </p:cNvPicPr>
          <p:nvPr/>
        </p:nvPicPr>
        <p:blipFill>
          <a:blip r:embed="rId4"/>
          <a:stretch>
            <a:fillRect/>
          </a:stretch>
        </p:blipFill>
        <p:spPr>
          <a:xfrm>
            <a:off x="1596339" y="594187"/>
            <a:ext cx="9411137" cy="5755704"/>
          </a:xfrm>
          <a:prstGeom prst="rect">
            <a:avLst/>
          </a:prstGeom>
        </p:spPr>
      </p:pic>
      <p:sp>
        <p:nvSpPr>
          <p:cNvPr id="4" name="Oval 3">
            <a:extLst>
              <a:ext uri="{FF2B5EF4-FFF2-40B4-BE49-F238E27FC236}">
                <a16:creationId xmlns:a16="http://schemas.microsoft.com/office/drawing/2014/main" id="{9AB04D1C-74C8-4D0A-B0D9-D0711755DEF0}"/>
              </a:ext>
            </a:extLst>
          </p:cNvPr>
          <p:cNvSpPr/>
          <p:nvPr/>
        </p:nvSpPr>
        <p:spPr>
          <a:xfrm>
            <a:off x="8159263" y="4375052"/>
            <a:ext cx="2436398" cy="235042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504105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4" name="Picture 3">
            <a:extLst>
              <a:ext uri="{FF2B5EF4-FFF2-40B4-BE49-F238E27FC236}">
                <a16:creationId xmlns:a16="http://schemas.microsoft.com/office/drawing/2014/main" id="{31F43A7D-A683-409A-A050-1271353F021A}"/>
              </a:ext>
            </a:extLst>
          </p:cNvPr>
          <p:cNvPicPr>
            <a:picLocks noChangeAspect="1"/>
          </p:cNvPicPr>
          <p:nvPr/>
        </p:nvPicPr>
        <p:blipFill>
          <a:blip r:embed="rId4"/>
          <a:stretch>
            <a:fillRect/>
          </a:stretch>
        </p:blipFill>
        <p:spPr>
          <a:xfrm>
            <a:off x="731520" y="100488"/>
            <a:ext cx="10128738" cy="6284602"/>
          </a:xfrm>
          <a:prstGeom prst="rect">
            <a:avLst/>
          </a:prstGeom>
        </p:spPr>
      </p:pic>
    </p:spTree>
    <p:custDataLst>
      <p:tags r:id="rId1"/>
    </p:custDataLst>
    <p:extLst>
      <p:ext uri="{BB962C8B-B14F-4D97-AF65-F5344CB8AC3E}">
        <p14:creationId xmlns:p14="http://schemas.microsoft.com/office/powerpoint/2010/main" val="17875483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01F3D705-973B-47A6-9CCE-408D72643BBC}"/>
              </a:ext>
            </a:extLst>
          </p:cNvPr>
          <p:cNvPicPr>
            <a:picLocks noChangeAspect="1"/>
          </p:cNvPicPr>
          <p:nvPr/>
        </p:nvPicPr>
        <p:blipFill>
          <a:blip r:embed="rId4"/>
          <a:stretch>
            <a:fillRect/>
          </a:stretch>
        </p:blipFill>
        <p:spPr>
          <a:xfrm>
            <a:off x="1223889" y="442115"/>
            <a:ext cx="9636577" cy="5907775"/>
          </a:xfrm>
          <a:prstGeom prst="rect">
            <a:avLst/>
          </a:prstGeom>
        </p:spPr>
      </p:pic>
    </p:spTree>
    <p:custDataLst>
      <p:tags r:id="rId1"/>
    </p:custDataLst>
    <p:extLst>
      <p:ext uri="{BB962C8B-B14F-4D97-AF65-F5344CB8AC3E}">
        <p14:creationId xmlns:p14="http://schemas.microsoft.com/office/powerpoint/2010/main" val="27587334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C968FC-52B9-4032-B071-6A69D2CAC173}"/>
              </a:ext>
            </a:extLst>
          </p:cNvPr>
          <p:cNvSpPr txBox="1"/>
          <p:nvPr/>
        </p:nvSpPr>
        <p:spPr>
          <a:xfrm>
            <a:off x="-27087" y="59118"/>
            <a:ext cx="9925830" cy="584775"/>
          </a:xfrm>
          <a:prstGeom prst="rect">
            <a:avLst/>
          </a:prstGeom>
        </p:spPr>
        <p:txBody>
          <a:bodyPr wrap="square" rtlCol="0">
            <a:spAutoFit/>
          </a:bodyPr>
          <a:lstStyle/>
          <a:p>
            <a:pPr marL="342900" marR="0" algn="l" defTabSz="914400" rtl="0" eaLnBrk="1" fontAlgn="auto" latinLnBrk="0" hangingPunct="1">
              <a:lnSpc>
                <a:spcPct val="100000"/>
              </a:lnSpc>
              <a:spcBef>
                <a:spcPct val="20000"/>
              </a:spcBef>
              <a:spcAft>
                <a:spcPts val="0"/>
              </a:spcAft>
              <a:buClrTx/>
              <a:buSzTx/>
              <a:buFont typeface="Arial" pitchFamily="34" charset="0"/>
              <a:buNone/>
              <a:tabLst/>
            </a:pPr>
            <a:r>
              <a:rPr lang="en-AU" sz="3200" b="1" dirty="0"/>
              <a:t>The Role of PM during Project Closure</a:t>
            </a:r>
            <a:endParaRPr kumimoji="0" lang="en-AU" sz="3200" b="1" i="0" u="none" strike="noStrike" kern="1200" cap="none" spc="0" normalizeH="0" baseline="0" noProof="0" dirty="0">
              <a:ln>
                <a:noFill/>
              </a:ln>
              <a:solidFill>
                <a:schemeClr val="tx1"/>
              </a:solidFill>
              <a:effectLst/>
              <a:uLnTx/>
              <a:uFillTx/>
              <a:ea typeface="+mn-ea"/>
              <a:cs typeface="+mn-cs"/>
            </a:endParaRPr>
          </a:p>
        </p:txBody>
      </p:sp>
      <p:sp>
        <p:nvSpPr>
          <p:cNvPr id="14" name="TextBox 13">
            <a:extLst>
              <a:ext uri="{FF2B5EF4-FFF2-40B4-BE49-F238E27FC236}">
                <a16:creationId xmlns:a16="http://schemas.microsoft.com/office/drawing/2014/main" id="{4F74AA5C-4DD1-47A3-9928-50679C0F15E9}"/>
              </a:ext>
            </a:extLst>
          </p:cNvPr>
          <p:cNvSpPr txBox="1"/>
          <p:nvPr/>
        </p:nvSpPr>
        <p:spPr>
          <a:xfrm>
            <a:off x="-27091" y="4224836"/>
            <a:ext cx="12032192"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Managing finalisation of commercial aspects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6" name="TextBox 5">
            <a:extLst>
              <a:ext uri="{FF2B5EF4-FFF2-40B4-BE49-F238E27FC236}">
                <a16:creationId xmlns:a16="http://schemas.microsoft.com/office/drawing/2014/main" id="{486C115C-E577-45F8-A3E2-754F36792284}"/>
              </a:ext>
            </a:extLst>
          </p:cNvPr>
          <p:cNvSpPr txBox="1"/>
          <p:nvPr/>
        </p:nvSpPr>
        <p:spPr>
          <a:xfrm>
            <a:off x="-27091" y="2685005"/>
            <a:ext cx="11234057" cy="584775"/>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Measuring Stakeholder Satisfaction</a:t>
            </a:r>
          </a:p>
        </p:txBody>
      </p:sp>
      <p:sp>
        <p:nvSpPr>
          <p:cNvPr id="7" name="TextBox 6">
            <a:extLst>
              <a:ext uri="{FF2B5EF4-FFF2-40B4-BE49-F238E27FC236}">
                <a16:creationId xmlns:a16="http://schemas.microsoft.com/office/drawing/2014/main" id="{C3E1CD3E-CEAC-4183-AC6D-0233896F371F}"/>
              </a:ext>
            </a:extLst>
          </p:cNvPr>
          <p:cNvSpPr txBox="1"/>
          <p:nvPr/>
        </p:nvSpPr>
        <p:spPr>
          <a:xfrm>
            <a:off x="-27091" y="643893"/>
            <a:ext cx="11234057"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Assessing Success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8" name="TextBox 7">
            <a:extLst>
              <a:ext uri="{FF2B5EF4-FFF2-40B4-BE49-F238E27FC236}">
                <a16:creationId xmlns:a16="http://schemas.microsoft.com/office/drawing/2014/main" id="{995C188D-B00E-447D-A3B0-F54D204609C3}"/>
              </a:ext>
            </a:extLst>
          </p:cNvPr>
          <p:cNvSpPr txBox="1"/>
          <p:nvPr/>
        </p:nvSpPr>
        <p:spPr>
          <a:xfrm>
            <a:off x="0" y="1311237"/>
            <a:ext cx="11234057" cy="797141"/>
          </a:xfrm>
          <a:prstGeom prst="rect">
            <a:avLst/>
          </a:prstGeom>
        </p:spPr>
        <p:txBody>
          <a:bodyPr wrap="square" rtlCol="0">
            <a:spAutoFit/>
          </a:bodyPr>
          <a:lstStyle/>
          <a:p>
            <a:pPr marL="800100" indent="-457200">
              <a:spcBef>
                <a:spcPct val="20000"/>
              </a:spcBef>
              <a:buFont typeface="Arial" panose="020B0604020202020204" pitchFamily="34" charset="0"/>
              <a:buChar char="•"/>
            </a:pPr>
            <a:r>
              <a:rPr lang="en-AU" sz="3200" dirty="0"/>
              <a:t>Recording Project Knowledge</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9" name="TextBox 8">
            <a:extLst>
              <a:ext uri="{FF2B5EF4-FFF2-40B4-BE49-F238E27FC236}">
                <a16:creationId xmlns:a16="http://schemas.microsoft.com/office/drawing/2014/main" id="{D4AC9751-341F-46F2-B926-08872D54B22A}"/>
              </a:ext>
            </a:extLst>
          </p:cNvPr>
          <p:cNvSpPr txBox="1"/>
          <p:nvPr/>
        </p:nvSpPr>
        <p:spPr>
          <a:xfrm>
            <a:off x="0" y="1963210"/>
            <a:ext cx="11234057"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Identifying Lessons Learnt</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10" name="TextBox 9">
            <a:extLst>
              <a:ext uri="{FF2B5EF4-FFF2-40B4-BE49-F238E27FC236}">
                <a16:creationId xmlns:a16="http://schemas.microsoft.com/office/drawing/2014/main" id="{BAA76E59-AA93-485C-AE1B-92CD1F20632B}"/>
              </a:ext>
            </a:extLst>
          </p:cNvPr>
          <p:cNvSpPr txBox="1"/>
          <p:nvPr/>
        </p:nvSpPr>
        <p:spPr>
          <a:xfrm>
            <a:off x="-27092" y="3447836"/>
            <a:ext cx="11234057"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Managing Formally Closure of Project Activities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11" name="TextBox 10">
            <a:extLst>
              <a:ext uri="{FF2B5EF4-FFF2-40B4-BE49-F238E27FC236}">
                <a16:creationId xmlns:a16="http://schemas.microsoft.com/office/drawing/2014/main" id="{BC6DE932-A336-4BB9-B4EF-F4E692F5308F}"/>
              </a:ext>
            </a:extLst>
          </p:cNvPr>
          <p:cNvSpPr txBox="1"/>
          <p:nvPr/>
        </p:nvSpPr>
        <p:spPr>
          <a:xfrm>
            <a:off x="-27091" y="5021977"/>
            <a:ext cx="12032192"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Managing Redeployment of Resources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12" name="TextBox 11">
            <a:extLst>
              <a:ext uri="{FF2B5EF4-FFF2-40B4-BE49-F238E27FC236}">
                <a16:creationId xmlns:a16="http://schemas.microsoft.com/office/drawing/2014/main" id="{8AC2B6C0-E7A4-46A8-B669-B113DEA729F3}"/>
              </a:ext>
            </a:extLst>
          </p:cNvPr>
          <p:cNvSpPr txBox="1"/>
          <p:nvPr/>
        </p:nvSpPr>
        <p:spPr>
          <a:xfrm>
            <a:off x="-27091" y="5733341"/>
            <a:ext cx="12032192" cy="797141"/>
          </a:xfrm>
          <a:prstGeom prst="rect">
            <a:avLst/>
          </a:prstGeom>
        </p:spPr>
        <p:txBody>
          <a:bodyPr wrap="square" rtlCol="0">
            <a:spAutoFit/>
          </a:bodyPr>
          <a:lstStyle/>
          <a:p>
            <a:pPr marL="8001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3200" dirty="0"/>
              <a:t>Formally reporting/communicating Project Outcomes</a:t>
            </a:r>
            <a:endParaRPr lang="en-AU" sz="2400" dirty="0"/>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Tree>
    <p:custDataLst>
      <p:tags r:id="rId1"/>
    </p:custDataLst>
    <p:extLst>
      <p:ext uri="{BB962C8B-B14F-4D97-AF65-F5344CB8AC3E}">
        <p14:creationId xmlns:p14="http://schemas.microsoft.com/office/powerpoint/2010/main" val="172833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P spid="7" grpId="0"/>
      <p:bldP spid="8" grpId="0"/>
      <p:bldP spid="9" grpId="0"/>
      <p:bldP spid="10" grpId="0"/>
      <p:bldP spid="11" grpId="0"/>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FF03860E-BA74-4BDA-9381-087E31A4C10B}"/>
              </a:ext>
            </a:extLst>
          </p:cNvPr>
          <p:cNvPicPr>
            <a:picLocks noChangeAspect="1"/>
          </p:cNvPicPr>
          <p:nvPr/>
        </p:nvPicPr>
        <p:blipFill>
          <a:blip r:embed="rId4"/>
          <a:stretch>
            <a:fillRect/>
          </a:stretch>
        </p:blipFill>
        <p:spPr>
          <a:xfrm>
            <a:off x="1753143" y="571857"/>
            <a:ext cx="8685714" cy="5714285"/>
          </a:xfrm>
          <a:prstGeom prst="rect">
            <a:avLst/>
          </a:prstGeom>
        </p:spPr>
      </p:pic>
    </p:spTree>
    <p:custDataLst>
      <p:tags r:id="rId1"/>
    </p:custDataLst>
    <p:extLst>
      <p:ext uri="{BB962C8B-B14F-4D97-AF65-F5344CB8AC3E}">
        <p14:creationId xmlns:p14="http://schemas.microsoft.com/office/powerpoint/2010/main" val="32007095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AD5F0A6E-0BD4-450D-B66D-BFF2444D8065}"/>
              </a:ext>
            </a:extLst>
          </p:cNvPr>
          <p:cNvPicPr>
            <a:picLocks noChangeAspect="1"/>
          </p:cNvPicPr>
          <p:nvPr/>
        </p:nvPicPr>
        <p:blipFill>
          <a:blip r:embed="rId4"/>
          <a:stretch>
            <a:fillRect/>
          </a:stretch>
        </p:blipFill>
        <p:spPr>
          <a:xfrm>
            <a:off x="1448972" y="426662"/>
            <a:ext cx="9172136" cy="5925905"/>
          </a:xfrm>
          <a:prstGeom prst="rect">
            <a:avLst/>
          </a:prstGeom>
        </p:spPr>
      </p:pic>
    </p:spTree>
    <p:custDataLst>
      <p:tags r:id="rId1"/>
    </p:custDataLst>
    <p:extLst>
      <p:ext uri="{BB962C8B-B14F-4D97-AF65-F5344CB8AC3E}">
        <p14:creationId xmlns:p14="http://schemas.microsoft.com/office/powerpoint/2010/main" val="11468718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18ABCE45-DE7E-4A59-99B8-9E121AB12E17}"/>
              </a:ext>
            </a:extLst>
          </p:cNvPr>
          <p:cNvPicPr>
            <a:picLocks noChangeAspect="1"/>
          </p:cNvPicPr>
          <p:nvPr/>
        </p:nvPicPr>
        <p:blipFill>
          <a:blip r:embed="rId4"/>
          <a:stretch>
            <a:fillRect/>
          </a:stretch>
        </p:blipFill>
        <p:spPr>
          <a:xfrm>
            <a:off x="1252025" y="303285"/>
            <a:ext cx="10083632" cy="5832689"/>
          </a:xfrm>
          <a:prstGeom prst="rect">
            <a:avLst/>
          </a:prstGeom>
        </p:spPr>
      </p:pic>
    </p:spTree>
    <p:custDataLst>
      <p:tags r:id="rId1"/>
    </p:custDataLst>
    <p:extLst>
      <p:ext uri="{BB962C8B-B14F-4D97-AF65-F5344CB8AC3E}">
        <p14:creationId xmlns:p14="http://schemas.microsoft.com/office/powerpoint/2010/main" val="29930685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D5EDAAE6-BD34-4464-9AE4-F8A39E6BFFC2}"/>
              </a:ext>
            </a:extLst>
          </p:cNvPr>
          <p:cNvPicPr>
            <a:picLocks noChangeAspect="1"/>
          </p:cNvPicPr>
          <p:nvPr/>
        </p:nvPicPr>
        <p:blipFill>
          <a:blip r:embed="rId4"/>
          <a:stretch>
            <a:fillRect/>
          </a:stretch>
        </p:blipFill>
        <p:spPr>
          <a:xfrm>
            <a:off x="938475" y="618978"/>
            <a:ext cx="9988245" cy="5441988"/>
          </a:xfrm>
          <a:prstGeom prst="rect">
            <a:avLst/>
          </a:prstGeom>
        </p:spPr>
      </p:pic>
    </p:spTree>
    <p:custDataLst>
      <p:tags r:id="rId1"/>
    </p:custDataLst>
    <p:extLst>
      <p:ext uri="{BB962C8B-B14F-4D97-AF65-F5344CB8AC3E}">
        <p14:creationId xmlns:p14="http://schemas.microsoft.com/office/powerpoint/2010/main" val="3012937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80DD2D5A-E87E-43D1-8B26-63F0BC1228BE}"/>
              </a:ext>
            </a:extLst>
          </p:cNvPr>
          <p:cNvPicPr>
            <a:picLocks noChangeAspect="1"/>
          </p:cNvPicPr>
          <p:nvPr/>
        </p:nvPicPr>
        <p:blipFill>
          <a:blip r:embed="rId4"/>
          <a:stretch>
            <a:fillRect/>
          </a:stretch>
        </p:blipFill>
        <p:spPr>
          <a:xfrm>
            <a:off x="624418" y="372045"/>
            <a:ext cx="11089431" cy="5072151"/>
          </a:xfrm>
          <a:prstGeom prst="rect">
            <a:avLst/>
          </a:prstGeom>
        </p:spPr>
      </p:pic>
    </p:spTree>
    <p:custDataLst>
      <p:tags r:id="rId1"/>
    </p:custDataLst>
    <p:extLst>
      <p:ext uri="{BB962C8B-B14F-4D97-AF65-F5344CB8AC3E}">
        <p14:creationId xmlns:p14="http://schemas.microsoft.com/office/powerpoint/2010/main" val="3804400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2510E9D4-01BC-4F08-9725-A57AD5399257}"/>
              </a:ext>
            </a:extLst>
          </p:cNvPr>
          <p:cNvPicPr>
            <a:picLocks noChangeAspect="1"/>
          </p:cNvPicPr>
          <p:nvPr/>
        </p:nvPicPr>
        <p:blipFill>
          <a:blip r:embed="rId4"/>
          <a:stretch>
            <a:fillRect/>
          </a:stretch>
        </p:blipFill>
        <p:spPr>
          <a:xfrm>
            <a:off x="841829" y="217203"/>
            <a:ext cx="10116903" cy="6184314"/>
          </a:xfrm>
          <a:prstGeom prst="rect">
            <a:avLst/>
          </a:prstGeom>
        </p:spPr>
      </p:pic>
    </p:spTree>
    <p:custDataLst>
      <p:tags r:id="rId1"/>
    </p:custDataLst>
    <p:extLst>
      <p:ext uri="{BB962C8B-B14F-4D97-AF65-F5344CB8AC3E}">
        <p14:creationId xmlns:p14="http://schemas.microsoft.com/office/powerpoint/2010/main" val="4250001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A051D4-6875-4AFB-A529-CC68756B7E38}"/>
              </a:ext>
            </a:extLst>
          </p:cNvPr>
          <p:cNvSpPr>
            <a:spLocks noGrp="1"/>
          </p:cNvSpPr>
          <p:nvPr>
            <p:ph type="title"/>
          </p:nvPr>
        </p:nvSpPr>
        <p:spPr/>
        <p:txBody>
          <a:bodyPr/>
          <a:lstStyle/>
          <a:p>
            <a:r>
              <a:rPr lang="en-US" dirty="0"/>
              <a:t>More on Project Execution</a:t>
            </a:r>
            <a:endParaRPr lang="en-AU" dirty="0"/>
          </a:p>
        </p:txBody>
      </p:sp>
      <p:sp>
        <p:nvSpPr>
          <p:cNvPr id="23" name="TextBox 22">
            <a:extLst>
              <a:ext uri="{FF2B5EF4-FFF2-40B4-BE49-F238E27FC236}">
                <a16:creationId xmlns:a16="http://schemas.microsoft.com/office/drawing/2014/main" id="{63AF2D35-EEB9-4129-A105-EDECBA2BE57C}"/>
              </a:ext>
            </a:extLst>
          </p:cNvPr>
          <p:cNvSpPr txBox="1"/>
          <p:nvPr/>
        </p:nvSpPr>
        <p:spPr>
          <a:xfrm>
            <a:off x="666184" y="1905709"/>
            <a:ext cx="9189268" cy="646331"/>
          </a:xfrm>
          <a:prstGeom prst="rect">
            <a:avLst/>
          </a:prstGeom>
          <a:noFill/>
        </p:spPr>
        <p:txBody>
          <a:bodyPr wrap="square" rtlCol="0">
            <a:spAutoFit/>
          </a:bodyPr>
          <a:lstStyle/>
          <a:p>
            <a:r>
              <a:rPr lang="en-US" dirty="0" err="1"/>
              <a:t>Biafore</a:t>
            </a:r>
            <a:r>
              <a:rPr lang="en-US" dirty="0"/>
              <a:t> B.. “</a:t>
            </a:r>
            <a:r>
              <a:rPr lang="en-US" b="1" i="1" dirty="0"/>
              <a:t>How to Run a Project</a:t>
            </a:r>
            <a:r>
              <a:rPr lang="en-US" dirty="0"/>
              <a:t>” video in course </a:t>
            </a:r>
            <a:r>
              <a:rPr lang="en-US" dirty="0">
                <a:solidFill>
                  <a:srgbClr val="FF0000"/>
                </a:solidFill>
                <a:hlinkClick r:id="rId3">
                  <a:extLst>
                    <a:ext uri="{A12FA001-AC4F-418D-AE19-62706E023703}">
                      <ahyp:hlinkClr xmlns:ahyp="http://schemas.microsoft.com/office/drawing/2018/hyperlinkcolor" val="tx"/>
                    </a:ext>
                  </a:extLst>
                </a:hlinkClick>
              </a:rPr>
              <a:t>Project Management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202" name="กล่องข้อความ 201">
            <a:extLst>
              <a:ext uri="{FF2B5EF4-FFF2-40B4-BE49-F238E27FC236}">
                <a16:creationId xmlns:a16="http://schemas.microsoft.com/office/drawing/2014/main" id="{B3FA6989-3847-4B03-AF1D-C0E3A4024633}"/>
              </a:ext>
            </a:extLst>
          </p:cNvPr>
          <p:cNvSpPr txBox="1"/>
          <p:nvPr/>
        </p:nvSpPr>
        <p:spPr>
          <a:xfrm>
            <a:off x="8732120" y="6336185"/>
            <a:ext cx="192681" cy="123111"/>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2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88" name="กล่องข้อความ 187">
            <a:extLst>
              <a:ext uri="{FF2B5EF4-FFF2-40B4-BE49-F238E27FC236}">
                <a16:creationId xmlns:a16="http://schemas.microsoft.com/office/drawing/2014/main" id="{22960C8D-B4EA-461E-B7AA-7D6EC6D88DE5}"/>
              </a:ext>
            </a:extLst>
          </p:cNvPr>
          <p:cNvSpPr txBox="1"/>
          <p:nvPr/>
        </p:nvSpPr>
        <p:spPr>
          <a:xfrm>
            <a:off x="8573465" y="6245628"/>
            <a:ext cx="229550" cy="269304"/>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15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74" name="กล่องข้อความ 173">
            <a:extLst>
              <a:ext uri="{FF2B5EF4-FFF2-40B4-BE49-F238E27FC236}">
                <a16:creationId xmlns:a16="http://schemas.microsoft.com/office/drawing/2014/main" id="{4CED545D-0AB1-4283-9E17-8C9E77248511}"/>
              </a:ext>
            </a:extLst>
          </p:cNvPr>
          <p:cNvSpPr txBox="1"/>
          <p:nvPr/>
        </p:nvSpPr>
        <p:spPr>
          <a:xfrm>
            <a:off x="8437524" y="6331999"/>
            <a:ext cx="187873" cy="107722"/>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8" name="TextBox 7">
            <a:extLst>
              <a:ext uri="{FF2B5EF4-FFF2-40B4-BE49-F238E27FC236}">
                <a16:creationId xmlns:a16="http://schemas.microsoft.com/office/drawing/2014/main" id="{2C9856F6-754A-4549-AB60-65E36F175435}"/>
              </a:ext>
            </a:extLst>
          </p:cNvPr>
          <p:cNvSpPr txBox="1"/>
          <p:nvPr/>
        </p:nvSpPr>
        <p:spPr>
          <a:xfrm>
            <a:off x="666184" y="3034977"/>
            <a:ext cx="9189268" cy="923330"/>
          </a:xfrm>
          <a:prstGeom prst="rect">
            <a:avLst/>
          </a:prstGeom>
          <a:noFill/>
        </p:spPr>
        <p:txBody>
          <a:bodyPr wrap="square" rtlCol="0">
            <a:spAutoFit/>
          </a:bodyPr>
          <a:lstStyle/>
          <a:p>
            <a:r>
              <a:rPr lang="en-US" dirty="0" err="1"/>
              <a:t>Biafore</a:t>
            </a:r>
            <a:r>
              <a:rPr lang="en-US" dirty="0"/>
              <a:t> B.. “</a:t>
            </a:r>
            <a:r>
              <a:rPr lang="en-US" b="1" i="1" dirty="0"/>
              <a:t>Project Management Software Options</a:t>
            </a:r>
            <a:r>
              <a:rPr lang="en-US" dirty="0"/>
              <a:t>” video in course </a:t>
            </a:r>
            <a:r>
              <a:rPr lang="en-US" dirty="0">
                <a:solidFill>
                  <a:srgbClr val="FF0000"/>
                </a:solidFill>
                <a:hlinkClick r:id="rId5">
                  <a:extLst>
                    <a:ext uri="{A12FA001-AC4F-418D-AE19-62706E023703}">
                      <ahyp:hlinkClr xmlns:ahyp="http://schemas.microsoft.com/office/drawing/2018/hyperlinkcolor" val="tx"/>
                    </a:ext>
                  </a:extLst>
                </a:hlinkClick>
              </a:rPr>
              <a:t>Project Management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9" name="TextBox 8">
            <a:extLst>
              <a:ext uri="{FF2B5EF4-FFF2-40B4-BE49-F238E27FC236}">
                <a16:creationId xmlns:a16="http://schemas.microsoft.com/office/drawing/2014/main" id="{CEA11587-2854-46C2-A61E-F7E6E11D6943}"/>
              </a:ext>
            </a:extLst>
          </p:cNvPr>
          <p:cNvSpPr txBox="1"/>
          <p:nvPr/>
        </p:nvSpPr>
        <p:spPr>
          <a:xfrm>
            <a:off x="666184" y="4133359"/>
            <a:ext cx="9189268" cy="923330"/>
          </a:xfrm>
          <a:prstGeom prst="rect">
            <a:avLst/>
          </a:prstGeom>
          <a:noFill/>
        </p:spPr>
        <p:txBody>
          <a:bodyPr wrap="square" rtlCol="0">
            <a:spAutoFit/>
          </a:bodyPr>
          <a:lstStyle/>
          <a:p>
            <a:r>
              <a:rPr lang="en-US" dirty="0" err="1"/>
              <a:t>Biafore</a:t>
            </a:r>
            <a:r>
              <a:rPr lang="en-US" dirty="0"/>
              <a:t> B.. “</a:t>
            </a:r>
            <a:r>
              <a:rPr lang="en-US" b="1" i="1" dirty="0"/>
              <a:t>Techniques for Communicating Effectively</a:t>
            </a:r>
            <a:r>
              <a:rPr lang="en-US" dirty="0"/>
              <a:t>” video in course </a:t>
            </a:r>
            <a:r>
              <a:rPr lang="en-US" dirty="0">
                <a:solidFill>
                  <a:srgbClr val="FF0000"/>
                </a:solidFill>
                <a:hlinkClick r:id="rId6">
                  <a:extLst>
                    <a:ext uri="{A12FA001-AC4F-418D-AE19-62706E023703}">
                      <ahyp:hlinkClr xmlns:ahyp="http://schemas.microsoft.com/office/drawing/2018/hyperlinkcolor" val="tx"/>
                    </a:ext>
                  </a:extLst>
                </a:hlinkClick>
              </a:rPr>
              <a:t>Project Management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10" name="TextBox 9">
            <a:extLst>
              <a:ext uri="{FF2B5EF4-FFF2-40B4-BE49-F238E27FC236}">
                <a16:creationId xmlns:a16="http://schemas.microsoft.com/office/drawing/2014/main" id="{9F559E42-DAFC-4C32-9E34-549686B53163}"/>
              </a:ext>
            </a:extLst>
          </p:cNvPr>
          <p:cNvSpPr txBox="1"/>
          <p:nvPr/>
        </p:nvSpPr>
        <p:spPr>
          <a:xfrm>
            <a:off x="666184" y="5305930"/>
            <a:ext cx="9189268" cy="646331"/>
          </a:xfrm>
          <a:prstGeom prst="rect">
            <a:avLst/>
          </a:prstGeom>
          <a:noFill/>
        </p:spPr>
        <p:txBody>
          <a:bodyPr wrap="square" rtlCol="0">
            <a:spAutoFit/>
          </a:bodyPr>
          <a:lstStyle/>
          <a:p>
            <a:r>
              <a:rPr lang="en-US" dirty="0"/>
              <a:t>Stanton D.  “</a:t>
            </a:r>
            <a:r>
              <a:rPr lang="en-US" b="1" i="1" dirty="0"/>
              <a:t>Execute the Project Plan</a:t>
            </a:r>
            <a:r>
              <a:rPr lang="en-US" dirty="0"/>
              <a:t>” video in course </a:t>
            </a:r>
            <a:r>
              <a:rPr lang="en-US" dirty="0">
                <a:solidFill>
                  <a:srgbClr val="FF0000"/>
                </a:solidFill>
                <a:hlinkClick r:id="rId7">
                  <a:extLst>
                    <a:ext uri="{A12FA001-AC4F-418D-AE19-62706E023703}">
                      <ahyp:hlinkClr xmlns:ahyp="http://schemas.microsoft.com/office/drawing/2018/hyperlinkcolor" val="tx"/>
                    </a:ext>
                  </a:extLst>
                </a:hlinkClick>
              </a:rPr>
              <a:t>Leading Projects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Tree>
    <p:extLst>
      <p:ext uri="{BB962C8B-B14F-4D97-AF65-F5344CB8AC3E}">
        <p14:creationId xmlns:p14="http://schemas.microsoft.com/office/powerpoint/2010/main" val="29502263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2" name="Picture 1">
            <a:extLst>
              <a:ext uri="{FF2B5EF4-FFF2-40B4-BE49-F238E27FC236}">
                <a16:creationId xmlns:a16="http://schemas.microsoft.com/office/drawing/2014/main" id="{B5AB9FF2-D003-4604-8BDC-1B8054D3DF84}"/>
              </a:ext>
            </a:extLst>
          </p:cNvPr>
          <p:cNvPicPr>
            <a:picLocks noChangeAspect="1"/>
          </p:cNvPicPr>
          <p:nvPr/>
        </p:nvPicPr>
        <p:blipFill>
          <a:blip r:embed="rId4"/>
          <a:stretch>
            <a:fillRect/>
          </a:stretch>
        </p:blipFill>
        <p:spPr>
          <a:xfrm>
            <a:off x="1039314" y="508109"/>
            <a:ext cx="10136686" cy="5855248"/>
          </a:xfrm>
          <a:prstGeom prst="rect">
            <a:avLst/>
          </a:prstGeom>
        </p:spPr>
      </p:pic>
    </p:spTree>
    <p:custDataLst>
      <p:tags r:id="rId1"/>
    </p:custDataLst>
    <p:extLst>
      <p:ext uri="{BB962C8B-B14F-4D97-AF65-F5344CB8AC3E}">
        <p14:creationId xmlns:p14="http://schemas.microsoft.com/office/powerpoint/2010/main" val="9607257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7" y="46444"/>
            <a:ext cx="10945283" cy="923330"/>
          </a:xfrm>
        </p:spPr>
        <p:txBody>
          <a:bodyPr/>
          <a:lstStyle/>
          <a:p>
            <a:r>
              <a:rPr lang="en-US" dirty="0"/>
              <a:t>A reflection on Project Closure from Industry:</a:t>
            </a:r>
            <a:br>
              <a:rPr lang="en-US" dirty="0"/>
            </a:br>
            <a:r>
              <a:rPr lang="en-US" dirty="0"/>
              <a:t>The ‘B’ Team Syndrome</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4417" y="1123980"/>
            <a:ext cx="10515600" cy="2632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kumimoji="0" lang="en-US" b="0" i="0" strike="noStrike" kern="1200" cap="none" spc="0" normalizeH="0" baseline="0" noProof="0" dirty="0">
                <a:ln>
                  <a:noFill/>
                </a:ln>
                <a:effectLst/>
                <a:uLnTx/>
                <a:uFillTx/>
                <a:cs typeface="Arial" panose="020B0604020202020204" pitchFamily="34" charset="0"/>
              </a:rPr>
              <a:t>On larger projects, it is not unusual for the PM to be replaced at formal project closure (</a:t>
            </a:r>
            <a:r>
              <a:rPr kumimoji="0" lang="en-US" b="0" i="0" strike="noStrike" kern="1200" cap="none" spc="0" normalizeH="0" baseline="0" noProof="0" dirty="0" err="1">
                <a:ln>
                  <a:noFill/>
                </a:ln>
                <a:effectLst/>
                <a:uLnTx/>
                <a:uFillTx/>
                <a:cs typeface="Arial" panose="020B0604020202020204" pitchFamily="34" charset="0"/>
              </a:rPr>
              <a:t>ie</a:t>
            </a:r>
            <a:r>
              <a:rPr kumimoji="0" lang="en-US" b="0" i="0" strike="noStrike" kern="1200" cap="none" spc="0" normalizeH="0" baseline="0" noProof="0" dirty="0">
                <a:ln>
                  <a:noFill/>
                </a:ln>
                <a:effectLst/>
                <a:uLnTx/>
                <a:uFillTx/>
                <a:cs typeface="Arial" panose="020B0604020202020204" pitchFamily="34" charset="0"/>
              </a:rPr>
              <a:t>  Final Acceptance) with a new PM – sometimes called the Warranty Manager (WM) - whose job it is to manage Project Wrap up, Minor Outstanding Items and Warranty Claims. Contractors are often keen to move their main project staff on to new projects elsewhere asap.</a:t>
            </a:r>
          </a:p>
          <a:p>
            <a:pPr marL="0" indent="0">
              <a:buNone/>
              <a:defRPr/>
            </a:pPr>
            <a:endParaRPr lang="en-US" dirty="0">
              <a:cs typeface="Arial" panose="020B0604020202020204" pitchFamily="34" charset="0"/>
            </a:endParaRPr>
          </a:p>
          <a:p>
            <a:pPr marL="0" indent="0">
              <a:buNone/>
              <a:defRPr/>
            </a:pPr>
            <a:endParaRPr kumimoji="0" lang="en-US" sz="2400" b="0" i="0" strike="noStrike" kern="1200" cap="none" spc="0" normalizeH="0" baseline="0" noProof="0" dirty="0">
              <a:ln>
                <a:noFill/>
              </a:ln>
              <a:effectLst/>
              <a:uLnTx/>
              <a:uFillTx/>
              <a:cs typeface="Arial" panose="020B0604020202020204" pitchFamily="34" charset="0"/>
            </a:endParaRPr>
          </a:p>
          <a:p>
            <a:pPr>
              <a:defRPr/>
            </a:pPr>
            <a:endParaRPr lang="en-US" sz="2400" dirty="0">
              <a:cs typeface="Arial" panose="020B0604020202020204" pitchFamily="34" charset="0"/>
            </a:endParaRPr>
          </a:p>
          <a:p>
            <a:pPr>
              <a:defRPr/>
            </a:pPr>
            <a:endParaRPr kumimoji="0" lang="en-US" sz="2400" b="0" i="0" strike="noStrike" kern="1200" cap="none" spc="0" normalizeH="0" baseline="0" noProof="0" dirty="0">
              <a:ln>
                <a:noFill/>
              </a:ln>
              <a:effectLst/>
              <a:uLnTx/>
              <a:uFillTx/>
              <a:cs typeface="Arial" panose="020B0604020202020204" pitchFamily="34" charset="0"/>
            </a:endParaRPr>
          </a:p>
          <a:p>
            <a:pPr>
              <a:defRPr/>
            </a:pPr>
            <a:endParaRPr kumimoji="0" lang="en-US" sz="2400" b="0" i="0" strike="noStrike" kern="1200" cap="none" spc="0" normalizeH="0" baseline="0" noProof="0" dirty="0">
              <a:ln>
                <a:noFill/>
              </a:ln>
              <a:effectLst/>
              <a:uLnTx/>
              <a:uFillTx/>
              <a:cs typeface="Arial" panose="020B0604020202020204" pitchFamily="34" charset="0"/>
            </a:endParaRPr>
          </a:p>
          <a:p>
            <a:pPr>
              <a:defRPr/>
            </a:pPr>
            <a:endParaRPr kumimoji="0" lang="en-US" sz="2400" b="0" i="0" strike="noStrike" kern="1200" cap="none" spc="0" normalizeH="0" baseline="0" noProof="0" dirty="0">
              <a:ln>
                <a:noFill/>
              </a:ln>
              <a:effectLst/>
              <a:uLnTx/>
              <a:uFillTx/>
              <a:cs typeface="Arial" panose="020B0604020202020204" pitchFamily="34" charset="0"/>
            </a:endParaRPr>
          </a:p>
          <a:p>
            <a:pPr>
              <a:defRPr/>
            </a:pPr>
            <a:endParaRPr kumimoji="0" lang="en-US" sz="2400" b="0" i="0" strike="noStrike" kern="1200" cap="none" spc="0" normalizeH="0" baseline="0" noProof="0" dirty="0">
              <a:ln>
                <a:noFill/>
              </a:ln>
              <a:effectLst/>
              <a:uLnTx/>
              <a:uFillTx/>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000" b="0" i="0" u="none" strike="noStrike" kern="1200" cap="none" spc="0" normalizeH="0" baseline="0" noProof="0" dirty="0">
              <a:ln>
                <a:noFill/>
              </a:ln>
              <a:effectLst/>
              <a:uLnTx/>
              <a:uFillTx/>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F04A859-8A27-47F4-A121-C476B99BA91E}"/>
              </a:ext>
            </a:extLst>
          </p:cNvPr>
          <p:cNvSpPr txBox="1"/>
          <p:nvPr/>
        </p:nvSpPr>
        <p:spPr>
          <a:xfrm>
            <a:off x="624417" y="3756638"/>
            <a:ext cx="10283674" cy="2677656"/>
          </a:xfrm>
          <a:prstGeom prst="rect">
            <a:avLst/>
          </a:prstGeom>
        </p:spPr>
        <p:txBody>
          <a:bodyPr wrap="square" rtlCol="0">
            <a:spAutoFit/>
          </a:bodyPr>
          <a:lstStyle/>
          <a:p>
            <a:pPr marL="0" indent="0">
              <a:buNone/>
              <a:defRPr/>
            </a:pPr>
            <a:r>
              <a:rPr kumimoji="0" lang="en-US" sz="2800" b="0" i="1" strike="noStrike" kern="1200" cap="none" spc="0" normalizeH="0" baseline="0" noProof="0" dirty="0">
                <a:ln>
                  <a:noFill/>
                </a:ln>
                <a:effectLst/>
                <a:uLnTx/>
                <a:uFillTx/>
                <a:cs typeface="Arial" panose="020B0604020202020204" pitchFamily="34" charset="0"/>
              </a:rPr>
              <a:t>Some Suppliers / Contractors have a tendency to change over major Project Team members well before Final Acceptance (often immediately after the critical part of project has been delivered). </a:t>
            </a:r>
          </a:p>
          <a:p>
            <a:pPr marL="0" indent="0">
              <a:buNone/>
              <a:defRPr/>
            </a:pPr>
            <a:endParaRPr lang="en-US" sz="2800" noProof="0" dirty="0">
              <a:cs typeface="Arial" panose="020B0604020202020204" pitchFamily="34" charset="0"/>
            </a:endParaRPr>
          </a:p>
          <a:p>
            <a:pPr marL="0" indent="0">
              <a:buNone/>
              <a:defRPr/>
            </a:pPr>
            <a:r>
              <a:rPr kumimoji="0" lang="en-US" sz="2800" b="1" i="0" strike="noStrike" kern="1200" cap="none" spc="0" normalizeH="0" baseline="0" noProof="0" dirty="0">
                <a:ln>
                  <a:noFill/>
                </a:ln>
                <a:solidFill>
                  <a:srgbClr val="FF0000"/>
                </a:solidFill>
                <a:effectLst/>
                <a:uLnTx/>
                <a:uFillTx/>
                <a:cs typeface="Arial" panose="020B0604020202020204" pitchFamily="34" charset="0"/>
              </a:rPr>
              <a:t>Industry refers to this as ‘sending in the ‘B’ Team’.</a:t>
            </a:r>
            <a:endParaRPr kumimoji="0" lang="en-AU" sz="2800" b="1" i="0" u="none" strike="noStrike" kern="1200" cap="none" spc="0" normalizeH="0" baseline="0" noProof="0" dirty="0">
              <a:ln>
                <a:noFill/>
              </a:ln>
              <a:solidFill>
                <a:srgbClr val="FF0000"/>
              </a:solidFill>
              <a:effectLst/>
              <a:uLnTx/>
              <a:uFillTx/>
              <a:latin typeface="Sommet bold"/>
            </a:endParaRPr>
          </a:p>
        </p:txBody>
      </p:sp>
    </p:spTree>
    <p:custDataLst>
      <p:tags r:id="rId1"/>
    </p:custDataLst>
    <p:extLst>
      <p:ext uri="{BB962C8B-B14F-4D97-AF65-F5344CB8AC3E}">
        <p14:creationId xmlns:p14="http://schemas.microsoft.com/office/powerpoint/2010/main" val="141476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58" y="277276"/>
            <a:ext cx="10945283" cy="461665"/>
          </a:xfrm>
        </p:spPr>
        <p:txBody>
          <a:bodyPr/>
          <a:lstStyle/>
          <a:p>
            <a:r>
              <a:rPr lang="en-US" dirty="0"/>
              <a:t>The ‘B’ Team Syndrome (cont.)</a:t>
            </a:r>
          </a:p>
        </p:txBody>
      </p:sp>
      <p:sp>
        <p:nvSpPr>
          <p:cNvPr id="7" name="Content Placeholder 2">
            <a:extLst>
              <a:ext uri="{FF2B5EF4-FFF2-40B4-BE49-F238E27FC236}">
                <a16:creationId xmlns:a16="http://schemas.microsoft.com/office/drawing/2014/main" id="{3388C482-D478-4FBF-B85D-2DE300014BFB}"/>
              </a:ext>
            </a:extLst>
          </p:cNvPr>
          <p:cNvSpPr txBox="1">
            <a:spLocks/>
          </p:cNvSpPr>
          <p:nvPr/>
        </p:nvSpPr>
        <p:spPr>
          <a:xfrm>
            <a:off x="623358" y="862676"/>
            <a:ext cx="10515600" cy="460058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kumimoji="0" lang="en-US" b="0" i="0" strike="noStrike" kern="1200" cap="none" spc="0" normalizeH="0" baseline="0" noProof="0" dirty="0">
                <a:ln>
                  <a:noFill/>
                </a:ln>
                <a:effectLst/>
                <a:uLnTx/>
                <a:uFillTx/>
                <a:cs typeface="Arial" panose="020B0604020202020204" pitchFamily="34" charset="0"/>
              </a:rPr>
              <a:t>Whilst this is not necessarily a problem, especially if an adequate handover is provided, Customers should be aware of potential risks:</a:t>
            </a:r>
          </a:p>
          <a:p>
            <a:pPr marL="0" indent="0">
              <a:buNone/>
              <a:defRPr/>
            </a:pPr>
            <a:endParaRPr kumimoji="0" lang="en-US" b="0" i="0" strike="noStrike" kern="1200" cap="none" spc="0" normalizeH="0" baseline="0" noProof="0" dirty="0">
              <a:ln>
                <a:noFill/>
              </a:ln>
              <a:effectLst/>
              <a:uLnTx/>
              <a:uFillTx/>
              <a:cs typeface="Arial" panose="020B0604020202020204" pitchFamily="34" charset="0"/>
            </a:endParaRPr>
          </a:p>
          <a:p>
            <a:pPr>
              <a:defRPr/>
            </a:pPr>
            <a:r>
              <a:rPr lang="en-US" dirty="0">
                <a:cs typeface="Arial" panose="020B0604020202020204" pitchFamily="34" charset="0"/>
              </a:rPr>
              <a:t>Interruption to project management from need for learning curve, with consequent delays, especially if handover is poor. </a:t>
            </a:r>
          </a:p>
          <a:p>
            <a:pPr>
              <a:defRPr/>
            </a:pPr>
            <a:r>
              <a:rPr kumimoji="0" lang="en-US" b="0" i="0" strike="noStrike" kern="1200" cap="none" spc="0" normalizeH="0" baseline="0" noProof="0" dirty="0">
                <a:ln>
                  <a:noFill/>
                </a:ln>
                <a:effectLst/>
                <a:uLnTx/>
                <a:uFillTx/>
                <a:cs typeface="Arial" panose="020B0604020202020204" pitchFamily="34" charset="0"/>
              </a:rPr>
              <a:t>Focus of Contractor moves from finalizing this project onto next project with another customer</a:t>
            </a:r>
          </a:p>
          <a:p>
            <a:pPr>
              <a:defRPr/>
            </a:pPr>
            <a:r>
              <a:rPr kumimoji="0" lang="en-US" b="0" i="0" strike="noStrike" kern="1200" cap="none" spc="0" normalizeH="0" baseline="0" noProof="0" dirty="0">
                <a:ln>
                  <a:noFill/>
                </a:ln>
                <a:effectLst/>
                <a:uLnTx/>
                <a:uFillTx/>
                <a:cs typeface="Arial" panose="020B0604020202020204" pitchFamily="34" charset="0"/>
              </a:rPr>
              <a:t>Poor execution of final stages of project in terms of quality, budget and schedule. </a:t>
            </a:r>
          </a:p>
          <a:p>
            <a:pPr>
              <a:defRPr/>
            </a:pPr>
            <a:r>
              <a:rPr kumimoji="0" lang="en-US" b="0" i="0" strike="noStrike" kern="1200" cap="none" spc="0" normalizeH="0" baseline="0" noProof="0" dirty="0">
                <a:ln>
                  <a:noFill/>
                </a:ln>
                <a:effectLst/>
                <a:uLnTx/>
                <a:uFillTx/>
                <a:cs typeface="Arial" panose="020B0604020202020204" pitchFamily="34" charset="0"/>
              </a:rPr>
              <a:t>Poor closure re outstanding items, rectifying deficiencies</a:t>
            </a:r>
            <a:r>
              <a:rPr lang="en-US" dirty="0">
                <a:cs typeface="Arial" panose="020B0604020202020204" pitchFamily="34" charset="0"/>
              </a:rPr>
              <a:t>, </a:t>
            </a:r>
            <a:r>
              <a:rPr kumimoji="0" lang="en-US" b="0" i="0" strike="noStrike" kern="1200" cap="none" spc="0" normalizeH="0" baseline="0" noProof="0" dirty="0">
                <a:ln>
                  <a:noFill/>
                </a:ln>
                <a:effectLst/>
                <a:uLnTx/>
                <a:uFillTx/>
                <a:cs typeface="Arial" panose="020B0604020202020204" pitchFamily="34" charset="0"/>
              </a:rPr>
              <a:t>closing off commercial matters, resolving disputes, conducting reviews  </a:t>
            </a:r>
            <a:r>
              <a:rPr kumimoji="0" lang="en-US" b="0" i="0" strike="noStrike" kern="1200" cap="none" spc="0" normalizeH="0" baseline="0" noProof="0" dirty="0" err="1">
                <a:ln>
                  <a:noFill/>
                </a:ln>
                <a:effectLst/>
                <a:uLnTx/>
                <a:uFillTx/>
                <a:cs typeface="Arial" panose="020B0604020202020204" pitchFamily="34" charset="0"/>
              </a:rPr>
              <a:t>etc</a:t>
            </a:r>
            <a:endParaRPr kumimoji="0" lang="en-US" b="0" i="0" strike="noStrike" kern="1200" cap="none" spc="0" normalizeH="0" baseline="0" noProof="0" dirty="0">
              <a:ln>
                <a:noFill/>
              </a:ln>
              <a:effectLst/>
              <a:uLnTx/>
              <a:uFillTx/>
              <a:cs typeface="Arial" panose="020B0604020202020204" pitchFamily="34" charset="0"/>
            </a:endParaRPr>
          </a:p>
          <a:p>
            <a:pPr marL="0" indent="0">
              <a:buNone/>
              <a:defRPr/>
            </a:pPr>
            <a:endParaRPr lang="en-US" sz="2400" dirty="0">
              <a:cs typeface="Arial" panose="020B0604020202020204" pitchFamily="34" charset="0"/>
            </a:endParaRPr>
          </a:p>
          <a:p>
            <a:pPr>
              <a:defRPr/>
            </a:pPr>
            <a:endParaRPr kumimoji="0" lang="en-US" sz="2400" b="0" i="0" strike="noStrike" kern="1200" cap="none" spc="0" normalizeH="0" baseline="0" noProof="0" dirty="0">
              <a:ln>
                <a:noFill/>
              </a:ln>
              <a:effectLst/>
              <a:uLnTx/>
              <a:uFillTx/>
              <a:cs typeface="Arial" panose="020B0604020202020204" pitchFamily="34" charset="0"/>
            </a:endParaRPr>
          </a:p>
          <a:p>
            <a:pPr>
              <a:defRPr/>
            </a:pPr>
            <a:endParaRPr kumimoji="0" lang="en-US" sz="2400" b="0" i="0" strike="noStrike" kern="1200" cap="none" spc="0" normalizeH="0" baseline="0" noProof="0" dirty="0">
              <a:ln>
                <a:noFill/>
              </a:ln>
              <a:effectLst/>
              <a:uLnTx/>
              <a:uFillTx/>
              <a:cs typeface="Arial" panose="020B0604020202020204" pitchFamily="34" charset="0"/>
            </a:endParaRPr>
          </a:p>
          <a:p>
            <a:pPr>
              <a:defRPr/>
            </a:pPr>
            <a:endParaRPr kumimoji="0" lang="en-US" sz="2400" b="0" i="0" strike="noStrike" kern="1200" cap="none" spc="0" normalizeH="0" baseline="0" noProof="0" dirty="0">
              <a:ln>
                <a:noFill/>
              </a:ln>
              <a:effectLst/>
              <a:uLnTx/>
              <a:uFillTx/>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AU" sz="2000" b="0" i="0" u="none" strike="noStrike" kern="1200" cap="none" spc="0" normalizeH="0" baseline="0" noProof="0" dirty="0">
              <a:ln>
                <a:noFill/>
              </a:ln>
              <a:effectLst/>
              <a:uLnTx/>
              <a:uFillTx/>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3A2B54C-0ED2-4574-A6E4-E599C7F30C2A}"/>
              </a:ext>
            </a:extLst>
          </p:cNvPr>
          <p:cNvSpPr txBox="1"/>
          <p:nvPr/>
        </p:nvSpPr>
        <p:spPr>
          <a:xfrm>
            <a:off x="306235" y="5463258"/>
            <a:ext cx="11740622" cy="1043363"/>
          </a:xfrm>
          <a:prstGeom prst="rect">
            <a:avLst/>
          </a:prstGeom>
        </p:spPr>
        <p:txBody>
          <a:bodyPr wrap="square" rtlCol="0">
            <a:spAutoFit/>
          </a:bodyPr>
          <a:lstStyle/>
          <a:p>
            <a:pPr>
              <a:spcBef>
                <a:spcPct val="20000"/>
              </a:spcBef>
            </a:pPr>
            <a:r>
              <a:rPr lang="en-US" sz="2400" dirty="0">
                <a:solidFill>
                  <a:srgbClr val="FF0000"/>
                </a:solidFill>
                <a:cs typeface="Arial" panose="020B0604020202020204" pitchFamily="34" charset="0"/>
              </a:rPr>
              <a:t>For these reasons, Customers often put restrictions in supply contracts on changing senior project team members without approval before certain milestones are reached</a:t>
            </a:r>
            <a:endParaRPr kumimoji="0" lang="en-US" sz="2400" b="0" i="0" strike="noStrike" kern="1200" cap="none" spc="0" normalizeH="0" baseline="0" noProof="0" dirty="0">
              <a:ln>
                <a:noFill/>
              </a:ln>
              <a:solidFill>
                <a:srgbClr val="FF0000"/>
              </a:solidFill>
              <a:effectLst/>
              <a:uLnTx/>
              <a:uFillTx/>
              <a:cs typeface="Arial" panose="020B0604020202020204" pitchFamily="34" charset="0"/>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Tree>
    <p:custDataLst>
      <p:tags r:id="rId1"/>
    </p:custDataLst>
    <p:extLst>
      <p:ext uri="{BB962C8B-B14F-4D97-AF65-F5344CB8AC3E}">
        <p14:creationId xmlns:p14="http://schemas.microsoft.com/office/powerpoint/2010/main" val="38280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A051D4-6875-4AFB-A529-CC68756B7E38}"/>
              </a:ext>
            </a:extLst>
          </p:cNvPr>
          <p:cNvSpPr>
            <a:spLocks noGrp="1"/>
          </p:cNvSpPr>
          <p:nvPr>
            <p:ph type="title"/>
          </p:nvPr>
        </p:nvSpPr>
        <p:spPr>
          <a:xfrm>
            <a:off x="838200" y="161925"/>
            <a:ext cx="10293627" cy="1325563"/>
          </a:xfrm>
        </p:spPr>
        <p:txBody>
          <a:bodyPr/>
          <a:lstStyle/>
          <a:p>
            <a:r>
              <a:rPr lang="en-US" dirty="0"/>
              <a:t>More on Project Closure</a:t>
            </a:r>
            <a:endParaRPr lang="en-AU" dirty="0"/>
          </a:p>
        </p:txBody>
      </p:sp>
      <p:sp>
        <p:nvSpPr>
          <p:cNvPr id="23" name="TextBox 22">
            <a:extLst>
              <a:ext uri="{FF2B5EF4-FFF2-40B4-BE49-F238E27FC236}">
                <a16:creationId xmlns:a16="http://schemas.microsoft.com/office/drawing/2014/main" id="{63AF2D35-EEB9-4129-A105-EDECBA2BE57C}"/>
              </a:ext>
            </a:extLst>
          </p:cNvPr>
          <p:cNvSpPr txBox="1"/>
          <p:nvPr/>
        </p:nvSpPr>
        <p:spPr>
          <a:xfrm>
            <a:off x="666184" y="1602475"/>
            <a:ext cx="9189268" cy="646331"/>
          </a:xfrm>
          <a:prstGeom prst="rect">
            <a:avLst/>
          </a:prstGeom>
          <a:noFill/>
        </p:spPr>
        <p:txBody>
          <a:bodyPr wrap="square" rtlCol="0">
            <a:spAutoFit/>
          </a:bodyPr>
          <a:lstStyle/>
          <a:p>
            <a:r>
              <a:rPr lang="en-US" dirty="0" err="1"/>
              <a:t>Biafore</a:t>
            </a:r>
            <a:r>
              <a:rPr lang="en-US" dirty="0"/>
              <a:t> B. “</a:t>
            </a:r>
            <a:r>
              <a:rPr lang="en-US" b="1" i="1" dirty="0"/>
              <a:t>Close a Project</a:t>
            </a:r>
            <a:r>
              <a:rPr lang="en-US" dirty="0"/>
              <a:t>” video in course </a:t>
            </a:r>
            <a:r>
              <a:rPr lang="en-US" dirty="0">
                <a:solidFill>
                  <a:srgbClr val="FF0000"/>
                </a:solidFill>
                <a:hlinkClick r:id="rId3">
                  <a:extLst>
                    <a:ext uri="{A12FA001-AC4F-418D-AE19-62706E023703}">
                      <ahyp:hlinkClr xmlns:ahyp="http://schemas.microsoft.com/office/drawing/2018/hyperlinkcolor" val="tx"/>
                    </a:ext>
                  </a:extLst>
                </a:hlinkClick>
              </a:rPr>
              <a:t>Managing Project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
        <p:nvSpPr>
          <p:cNvPr id="202" name="กล่องข้อความ 201">
            <a:extLst>
              <a:ext uri="{FF2B5EF4-FFF2-40B4-BE49-F238E27FC236}">
                <a16:creationId xmlns:a16="http://schemas.microsoft.com/office/drawing/2014/main" id="{B3FA6989-3847-4B03-AF1D-C0E3A4024633}"/>
              </a:ext>
            </a:extLst>
          </p:cNvPr>
          <p:cNvSpPr txBox="1"/>
          <p:nvPr/>
        </p:nvSpPr>
        <p:spPr>
          <a:xfrm>
            <a:off x="8732120" y="6336185"/>
            <a:ext cx="192681" cy="123111"/>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2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88" name="กล่องข้อความ 187">
            <a:extLst>
              <a:ext uri="{FF2B5EF4-FFF2-40B4-BE49-F238E27FC236}">
                <a16:creationId xmlns:a16="http://schemas.microsoft.com/office/drawing/2014/main" id="{22960C8D-B4EA-461E-B7AA-7D6EC6D88DE5}"/>
              </a:ext>
            </a:extLst>
          </p:cNvPr>
          <p:cNvSpPr txBox="1"/>
          <p:nvPr/>
        </p:nvSpPr>
        <p:spPr>
          <a:xfrm>
            <a:off x="8573465" y="6245628"/>
            <a:ext cx="229550" cy="269304"/>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15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74" name="กล่องข้อความ 173">
            <a:extLst>
              <a:ext uri="{FF2B5EF4-FFF2-40B4-BE49-F238E27FC236}">
                <a16:creationId xmlns:a16="http://schemas.microsoft.com/office/drawing/2014/main" id="{4CED545D-0AB1-4283-9E17-8C9E77248511}"/>
              </a:ext>
            </a:extLst>
          </p:cNvPr>
          <p:cNvSpPr txBox="1"/>
          <p:nvPr/>
        </p:nvSpPr>
        <p:spPr>
          <a:xfrm>
            <a:off x="8437524" y="6331999"/>
            <a:ext cx="187873" cy="107722"/>
          </a:xfrm>
          <a:prstGeom prst="rect">
            <a:avLst/>
          </a:prstGeom>
        </p:spPr>
        <p:txBody>
          <a:bodyPr wrap="none" rtlCol="0" anchor="ctr" anchorCtr="1">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pPr>
            <a:r>
              <a:rPr kumimoji="0" lang="en-AU" sz="100" b="1" i="0" u="none" strike="noStrike" kern="1200" cap="none" spc="0" normalizeH="0" baseline="0" noProof="0" dirty="0">
                <a:ln>
                  <a:noFill/>
                </a:ln>
                <a:solidFill>
                  <a:srgbClr val="FF0000"/>
                </a:solidFill>
                <a:effectLst/>
                <a:uLnTx/>
                <a:uFillTx/>
                <a:latin typeface="Sommet bold"/>
                <a:ea typeface="+mn-ea"/>
                <a:cs typeface="+mn-cs"/>
              </a:rPr>
              <a:t>-</a:t>
            </a:r>
          </a:p>
        </p:txBody>
      </p:sp>
      <p:sp>
        <p:nvSpPr>
          <p:cNvPr id="13" name="TextBox 12">
            <a:extLst>
              <a:ext uri="{FF2B5EF4-FFF2-40B4-BE49-F238E27FC236}">
                <a16:creationId xmlns:a16="http://schemas.microsoft.com/office/drawing/2014/main" id="{EAB917ED-6752-41D7-B1B8-C677791C356B}"/>
              </a:ext>
            </a:extLst>
          </p:cNvPr>
          <p:cNvSpPr txBox="1"/>
          <p:nvPr/>
        </p:nvSpPr>
        <p:spPr>
          <a:xfrm>
            <a:off x="666184" y="2559588"/>
            <a:ext cx="9189268" cy="646331"/>
          </a:xfrm>
          <a:prstGeom prst="rect">
            <a:avLst/>
          </a:prstGeom>
          <a:noFill/>
        </p:spPr>
        <p:txBody>
          <a:bodyPr wrap="square" rtlCol="0">
            <a:spAutoFit/>
          </a:bodyPr>
          <a:lstStyle/>
          <a:p>
            <a:r>
              <a:rPr lang="en-US" dirty="0" err="1"/>
              <a:t>Biafore</a:t>
            </a:r>
            <a:r>
              <a:rPr lang="en-US" dirty="0"/>
              <a:t> B.  “</a:t>
            </a:r>
            <a:r>
              <a:rPr lang="en-US" b="1" i="1" dirty="0"/>
              <a:t>Learn how to close and transition projects</a:t>
            </a:r>
            <a:r>
              <a:rPr lang="en-US" dirty="0"/>
              <a:t>” video in course </a:t>
            </a:r>
            <a:r>
              <a:rPr lang="en-US" dirty="0">
                <a:solidFill>
                  <a:srgbClr val="FF0000"/>
                </a:solidFill>
                <a:hlinkClick r:id="rId5">
                  <a:extLst>
                    <a:ext uri="{A12FA001-AC4F-418D-AE19-62706E023703}">
                      <ahyp:hlinkClr xmlns:ahyp="http://schemas.microsoft.com/office/drawing/2018/hyperlinkcolor" val="tx"/>
                    </a:ext>
                  </a:extLst>
                </a:hlinkClick>
              </a:rPr>
              <a:t>Managing Project Foundations</a:t>
            </a:r>
            <a:r>
              <a:rPr lang="en-US" dirty="0"/>
              <a:t>, released  28/6/19,  LinkedIn Learning </a:t>
            </a:r>
            <a:r>
              <a:rPr lang="en-US" dirty="0">
                <a:solidFill>
                  <a:srgbClr val="FF0000"/>
                </a:solidFill>
                <a:hlinkClick r:id="rId4">
                  <a:extLst>
                    <a:ext uri="{A12FA001-AC4F-418D-AE19-62706E023703}">
                      <ahyp:hlinkClr xmlns:ahyp="http://schemas.microsoft.com/office/drawing/2018/hyperlinkcolor" val="tx"/>
                    </a:ext>
                  </a:extLst>
                </a:hlinkClick>
              </a:rPr>
              <a:t>accessed through UNSW </a:t>
            </a:r>
            <a:endParaRPr lang="en-AU" dirty="0">
              <a:solidFill>
                <a:srgbClr val="FF0000"/>
              </a:solidFill>
            </a:endParaRPr>
          </a:p>
        </p:txBody>
      </p:sp>
    </p:spTree>
    <p:extLst>
      <p:ext uri="{BB962C8B-B14F-4D97-AF65-F5344CB8AC3E}">
        <p14:creationId xmlns:p14="http://schemas.microsoft.com/office/powerpoint/2010/main" val="41801151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4417" y="433388"/>
            <a:ext cx="10945283" cy="553998"/>
          </a:xfrm>
        </p:spPr>
        <p:txBody>
          <a:bodyPr/>
          <a:lstStyle/>
          <a:p>
            <a:r>
              <a:rPr lang="en-US" sz="3600" dirty="0"/>
              <a:t>A Final Thought</a:t>
            </a:r>
          </a:p>
        </p:txBody>
      </p:sp>
      <p:sp>
        <p:nvSpPr>
          <p:cNvPr id="5" name="Text Placeholder 4">
            <a:extLst>
              <a:ext uri="{FF2B5EF4-FFF2-40B4-BE49-F238E27FC236}">
                <a16:creationId xmlns:a16="http://schemas.microsoft.com/office/drawing/2014/main" id="{FB55C398-9EBC-0048-B042-1D7EFF9D92CC}"/>
              </a:ext>
            </a:extLst>
          </p:cNvPr>
          <p:cNvSpPr>
            <a:spLocks noGrp="1"/>
          </p:cNvSpPr>
          <p:nvPr>
            <p:ph type="body" sz="quarter" idx="11"/>
          </p:nvPr>
        </p:nvSpPr>
        <p:spPr/>
        <p:txBody>
          <a:bodyPr/>
          <a:lstStyle/>
          <a:p>
            <a:r>
              <a:rPr lang="en-US" dirty="0"/>
              <a:t>1</a:t>
            </a:r>
          </a:p>
        </p:txBody>
      </p:sp>
      <p:pic>
        <p:nvPicPr>
          <p:cNvPr id="6148" name="Picture 4" descr="Project Management Word Cloud Stock Illustration - Illustration of project,  corporate: 114945749">
            <a:extLst>
              <a:ext uri="{FF2B5EF4-FFF2-40B4-BE49-F238E27FC236}">
                <a16:creationId xmlns:a16="http://schemas.microsoft.com/office/drawing/2014/main" id="{23395194-D953-47F0-8651-E3AC6FA5B6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691" y="159656"/>
            <a:ext cx="5901310" cy="59013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7D83C4-B328-4635-8DDE-A4224715A969}"/>
              </a:ext>
            </a:extLst>
          </p:cNvPr>
          <p:cNvSpPr txBox="1"/>
          <p:nvPr/>
        </p:nvSpPr>
        <p:spPr>
          <a:xfrm>
            <a:off x="103977" y="1361093"/>
            <a:ext cx="5992023" cy="4524315"/>
          </a:xfrm>
          <a:prstGeom prst="rect">
            <a:avLst/>
          </a:prstGeom>
        </p:spPr>
        <p:txBody>
          <a:bodyPr wrap="square" rtlCol="0">
            <a:spAutoFit/>
          </a:bodyPr>
          <a:lstStyle/>
          <a:p>
            <a:pPr marL="342900"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600" i="1" u="none" strike="noStrike" kern="1200" cap="none" spc="0" normalizeH="0" baseline="0" noProof="0" dirty="0">
                <a:ln>
                  <a:noFill/>
                </a:ln>
                <a:solidFill>
                  <a:schemeClr val="tx1"/>
                </a:solidFill>
                <a:effectLst/>
                <a:uLnTx/>
                <a:uFillTx/>
                <a:ea typeface="+mn-ea"/>
                <a:cs typeface="+mn-cs"/>
              </a:rPr>
              <a:t>A good project plan, no matter how well  conceived or detailed, or tied to organisational strategy, remains only a wish without thorough and competent Project Execution.</a:t>
            </a:r>
            <a:endParaRPr kumimoji="0" lang="en-AU" sz="3200" i="0" u="none" strike="noStrike" kern="1200" cap="none" spc="0" normalizeH="0" baseline="0" noProof="0" dirty="0">
              <a:ln>
                <a:noFill/>
              </a:ln>
              <a:solidFill>
                <a:schemeClr val="tx1"/>
              </a:solidFill>
              <a:effectLst/>
              <a:uLnTx/>
              <a:uFillTx/>
              <a:ea typeface="+mn-ea"/>
              <a:cs typeface="+mn-cs"/>
            </a:endParaRPr>
          </a:p>
        </p:txBody>
      </p:sp>
    </p:spTree>
    <p:custDataLst>
      <p:tags r:id="rId1"/>
    </p:custDataLst>
    <p:extLst>
      <p:ext uri="{BB962C8B-B14F-4D97-AF65-F5344CB8AC3E}">
        <p14:creationId xmlns:p14="http://schemas.microsoft.com/office/powerpoint/2010/main" val="363006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SYDNEY_4X3 (003)" val="5BpRfhgt"/>
  <p:tag name="ARTICULATE_SLIDE_THUMBNAIL_REFRESH" val="1"/>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0.3|4"/>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ydney_4x3 (003)">
  <a:themeElements>
    <a:clrScheme name="AGSM">
      <a:dk1>
        <a:srgbClr val="404040"/>
      </a:dk1>
      <a:lt1>
        <a:sysClr val="window" lastClr="FFFFFF"/>
      </a:lt1>
      <a:dk2>
        <a:srgbClr val="063E8D"/>
      </a:dk2>
      <a:lt2>
        <a:srgbClr val="CCCCCC"/>
      </a:lt2>
      <a:accent1>
        <a:srgbClr val="063E8D"/>
      </a:accent1>
      <a:accent2>
        <a:srgbClr val="FFD700"/>
      </a:accent2>
      <a:accent3>
        <a:srgbClr val="0067A8"/>
      </a:accent3>
      <a:accent4>
        <a:srgbClr val="00568E"/>
      </a:accent4>
      <a:accent5>
        <a:srgbClr val="004372"/>
      </a:accent5>
      <a:accent6>
        <a:srgbClr val="002E52"/>
      </a:accent6>
      <a:hlink>
        <a:srgbClr val="33CCFF"/>
      </a:hlink>
      <a:folHlink>
        <a:srgbClr val="063E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lstStyle>
        <a:def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defPPr>
      </a:lstStyle>
    </a:txDef>
  </a:objectDefaults>
  <a:extraClrSchemeLst/>
  <a:extLst>
    <a:ext uri="{05A4C25C-085E-4340-85A3-A5531E510DB2}">
      <thm15:themeFamily xmlns:thm15="http://schemas.microsoft.com/office/thememl/2012/main" name="Sydney_4x3 (003)  -  Read-Only" id="{AB650FEA-4F46-402A-9067-C4E2954B756A}" vid="{6EBF44B5-CB8B-4C36-A0E1-6D9D6C44C8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93EE3566500243B1FB68FD9B6D5CFE" ma:contentTypeVersion="2" ma:contentTypeDescription="Create a new document." ma:contentTypeScope="" ma:versionID="f626720120c9094ba8ee361958437012">
  <xsd:schema xmlns:xsd="http://www.w3.org/2001/XMLSchema" xmlns:xs="http://www.w3.org/2001/XMLSchema" xmlns:p="http://schemas.microsoft.com/office/2006/metadata/properties" xmlns:ns2="38d94c9f-8405-4ec5-b582-d23cb0a0e654" targetNamespace="http://schemas.microsoft.com/office/2006/metadata/properties" ma:root="true" ma:fieldsID="634788e5f44f45f1d8ba63b2b73c45bf" ns2:_="">
    <xsd:import namespace="38d94c9f-8405-4ec5-b582-d23cb0a0e65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d94c9f-8405-4ec5-b582-d23cb0a0e6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509C41-F234-44D8-90EE-95D3AE7251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d94c9f-8405-4ec5-b582-d23cb0a0e6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DDAC62-6A72-49C0-91D5-1FDF512530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6655</TotalTime>
  <Words>4263</Words>
  <Application>Microsoft Office PowerPoint</Application>
  <PresentationFormat>Widescreen</PresentationFormat>
  <Paragraphs>635</Paragraphs>
  <Slides>94</Slides>
  <Notes>92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Lucida Grande</vt:lpstr>
      <vt:lpstr>Sommet</vt:lpstr>
      <vt:lpstr>Sommet Black</vt:lpstr>
      <vt:lpstr>Sommet bold</vt:lpstr>
      <vt:lpstr>Arial</vt:lpstr>
      <vt:lpstr>Arial Black</vt:lpstr>
      <vt:lpstr>Berlin Sans FB Demi</vt:lpstr>
      <vt:lpstr>Calibri</vt:lpstr>
      <vt:lpstr>Wingdings</vt:lpstr>
      <vt:lpstr>Sydney_4x3 (003)</vt:lpstr>
      <vt:lpstr>Week 7  Lecture 7.1 – Part 1  Managing Project Execution  using Project Controls</vt:lpstr>
      <vt:lpstr>PowerPoint Presentation</vt:lpstr>
      <vt:lpstr>The Importance of Project Execution within Project Management</vt:lpstr>
      <vt:lpstr>In industry, a ‘Project Manager’ is usually more narrowly defined: </vt:lpstr>
      <vt:lpstr>PowerPoint Presentation</vt:lpstr>
      <vt:lpstr>PowerPoint Presentation</vt:lpstr>
      <vt:lpstr>Recall from Lecture 4 - PMI’s Talent Triangle</vt:lpstr>
      <vt:lpstr>PowerPoint Presentation</vt:lpstr>
      <vt:lpstr>More on Project Execution</vt:lpstr>
      <vt:lpstr>PowerPoint Presentation</vt:lpstr>
      <vt:lpstr>PowerPoint Presentation</vt:lpstr>
      <vt:lpstr>PowerPoint Presentation</vt:lpstr>
      <vt:lpstr>Managing Progress via  Process Control is via a ‘Closed Loop’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Bad News is uncovered during Project Monitoring</vt:lpstr>
      <vt:lpstr>More on Project Control</vt:lpstr>
      <vt:lpstr>Managing Changes to a Project</vt:lpstr>
      <vt:lpstr>Managing Changes to a Project (cont.)</vt:lpstr>
      <vt:lpstr>Managing Changes to a Project (cont.)</vt:lpstr>
      <vt:lpstr>Managing Changes to a Project (cont.)</vt:lpstr>
      <vt:lpstr>Managing Changes to a Project (cont.)</vt:lpstr>
      <vt:lpstr>Managing Changes to a Project (cont.)</vt:lpstr>
      <vt:lpstr>Managing Changes to a Project (cont.)</vt:lpstr>
      <vt:lpstr>Managing Changes to a Project (cont.)</vt:lpstr>
      <vt:lpstr>Managing Changes to a Project (cont.)</vt:lpstr>
      <vt:lpstr>Managing Changes to a Project (cont.)</vt:lpstr>
      <vt:lpstr>PowerPoint Presentation</vt:lpstr>
      <vt:lpstr>More on Project Changes</vt:lpstr>
      <vt:lpstr>PowerPoint Presentation</vt:lpstr>
      <vt:lpstr>Why Costs are THE primary concern of the PM</vt:lpstr>
      <vt:lpstr>Earner Value (EV)</vt:lpstr>
      <vt:lpstr>Earner Value (EV) – (cont.)</vt:lpstr>
      <vt:lpstr>Earner Value (EV) – (cont.)</vt:lpstr>
      <vt:lpstr>PowerPoint Presentation</vt:lpstr>
      <vt:lpstr>PowerPoint Presentation</vt:lpstr>
      <vt:lpstr>PowerPoint Presentation</vt:lpstr>
      <vt:lpstr>Alternative Terms Used in Earned Value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Tracking Indices over a Period</vt:lpstr>
      <vt:lpstr>PowerPoint Presentation</vt:lpstr>
      <vt:lpstr>PowerPoint Presentation</vt:lpstr>
      <vt:lpstr>PowerPoint Presentation</vt:lpstr>
      <vt:lpstr>Variance Analysis</vt:lpstr>
      <vt:lpstr>Variance Analysis (cont.)</vt:lpstr>
      <vt:lpstr>PowerPoint Presentation</vt:lpstr>
      <vt:lpstr>PowerPoint Presentation</vt:lpstr>
      <vt:lpstr>Using EV Analysis on a Re-baselined project</vt:lpstr>
      <vt:lpstr>Using EV Analysis on a Re-baselined project  (cont.)</vt:lpstr>
      <vt:lpstr>Using EV Analysis on a Re-baselined project  (cont.)</vt:lpstr>
      <vt:lpstr>More on Earned Value</vt:lpstr>
      <vt:lpstr>PowerPoint Presentation</vt:lpstr>
      <vt:lpstr>Schedule Management: Earned Value Analysis vs Tracking Gantt Charts </vt:lpstr>
      <vt:lpstr>PowerPoint Presentation</vt:lpstr>
      <vt:lpstr>Critical Path Analysis</vt:lpstr>
      <vt:lpstr>Remedial Actions for Schedule Delays</vt:lpstr>
      <vt:lpstr>Example of  Tracking Gantt showing Critical Path in MS Project </vt:lpstr>
      <vt:lpstr>Expediting to manage progress on ‘Bought-in’ Items</vt:lpstr>
      <vt:lpstr>PowerPoint Presentation</vt:lpstr>
      <vt:lpstr>More on Tracking Gantt Charts</vt:lpstr>
      <vt:lpstr>3. Other Project Controls</vt:lpstr>
      <vt:lpstr>3.1 Quality Management</vt:lpstr>
      <vt:lpstr>3.2 Resource Management</vt:lpstr>
      <vt:lpstr>3.3 Communications Management</vt:lpstr>
      <vt:lpstr>3.5 Risk Management</vt:lpstr>
      <vt:lpstr>3.6 Procurement Management</vt:lpstr>
      <vt:lpstr>More on Other Project Controls</vt:lpstr>
      <vt:lpstr>Week 7  Lecture 7.1 – Part 2  Project Closure: The Final Stage of Project Management </vt:lpstr>
      <vt:lpstr>Generic Project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reflection on Project Closure from Industry: The ‘B’ Team Syndrome</vt:lpstr>
      <vt:lpstr>The ‘B’ Team Syndrome (cont.)</vt:lpstr>
      <vt:lpstr>More on Project Closure</vt:lpstr>
      <vt:lpstr>A Final Thought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GSOE9820-Project Management</dc:title>
  <dc:creator>Greg Wilson</dc:creator>
  <cp:lastModifiedBy>Yingbo Sun</cp:lastModifiedBy>
  <cp:revision>409</cp:revision>
  <cp:lastPrinted>2021-03-25T12:32:22Z</cp:lastPrinted>
  <dcterms:created xsi:type="dcterms:W3CDTF">2019-06-07T06:07:40Z</dcterms:created>
  <dcterms:modified xsi:type="dcterms:W3CDTF">2022-10-27T09:19:06Z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F52F474A-5E2F-4847-A5B6-CE659EDAE38F</vt:lpwstr>
  </property>
  <property fmtid="{D5CDD505-2E9C-101B-9397-08002B2CF9AE}" pid="3" name="ArticulatePath">
    <vt:lpwstr>Presentation1</vt:lpwstr>
  </property>
</Properties>
</file>